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58" r:id="rId3"/>
    <p:sldId id="270" r:id="rId4"/>
    <p:sldId id="274" r:id="rId5"/>
    <p:sldId id="271" r:id="rId6"/>
    <p:sldId id="275" r:id="rId7"/>
    <p:sldId id="272" r:id="rId8"/>
    <p:sldId id="273" r:id="rId9"/>
    <p:sldId id="276" r:id="rId10"/>
    <p:sldId id="260" r:id="rId11"/>
    <p:sldId id="278" r:id="rId12"/>
    <p:sldId id="269" r:id="rId13"/>
  </p:sldIdLst>
  <p:sldSz cx="12192000" cy="6858000"/>
  <p:notesSz cx="6858000" cy="9144000"/>
  <p:embeddedFontLst>
    <p:embeddedFont>
      <p:font typeface="Font Awesome 6 Pro Solid" panose="02000903000000000000" pitchFamily="50" charset="0"/>
      <p:bold r:id="rId14"/>
    </p:embeddedFont>
    <p:embeddedFont>
      <p:font typeface="Montserrat" panose="00000500000000000000" pitchFamily="50" charset="0"/>
      <p:regular r:id="rId15"/>
      <p:bold r:id="rId16"/>
      <p:italic r:id="rId17"/>
      <p:boldItalic r:id="rId18"/>
    </p:embeddedFont>
    <p:embeddedFont>
      <p:font typeface="Montserrat ExtraBold" panose="00000900000000000000" pitchFamily="50" charset="0"/>
      <p:bold r:id="rId19"/>
      <p:boldItalic r:id="rId20"/>
    </p:embeddedFont>
    <p:embeddedFont>
      <p:font typeface="Montserrat Light" panose="00000400000000000000" pitchFamily="50" charset="0"/>
      <p:regular r:id="rId21"/>
      <p:italic r:id="rId22"/>
    </p:embeddedFont>
    <p:embeddedFont>
      <p:font typeface="Montserrat Medium" panose="00000600000000000000" pitchFamily="50" charset="0"/>
      <p:regular r:id="rId23"/>
      <p: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8E0E"/>
    <a:srgbClr val="D1A621"/>
    <a:srgbClr val="CEEAD9"/>
    <a:srgbClr val="B9E1C9"/>
    <a:srgbClr val="009739"/>
    <a:srgbClr val="95720B"/>
    <a:srgbClr val="FFC926"/>
    <a:srgbClr val="D1FFE3"/>
    <a:srgbClr val="F9E5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7" autoAdjust="0"/>
    <p:restoredTop sz="94660"/>
  </p:normalViewPr>
  <p:slideViewPr>
    <p:cSldViewPr snapToGrid="0">
      <p:cViewPr varScale="1">
        <p:scale>
          <a:sx n="94" d="100"/>
          <a:sy n="94" d="100"/>
        </p:scale>
        <p:origin x="72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12604-D35A-42AD-03CD-88603230BA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B5A554-9757-8F4A-1CC7-020EC1B836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F45D40-5ED5-E642-CF5E-8525674D1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96CB2-7125-4040-BD28-EB489C4E597B}" type="datetimeFigureOut">
              <a:rPr lang="en-GB" smtClean="0"/>
              <a:t>05/07/2026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98D44-2DB9-7CE0-A6A7-29D0DB243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55488A-D595-6399-FEB1-A11069FD3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1184D-9CCA-479C-B931-8573F88BE9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7567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37C1E-CE65-60C2-2BDE-1C7C251BB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ACF203-BF6E-00FC-266E-592E95BCC0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361B6-A564-3681-1AC5-465710550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96CB2-7125-4040-BD28-EB489C4E597B}" type="datetimeFigureOut">
              <a:rPr lang="en-GB" smtClean="0"/>
              <a:t>05/07/2026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65DED8-324E-6693-1EB1-65C55CE0D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1AC40-C5BB-2406-D9A0-0A0D3472A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1184D-9CCA-479C-B931-8573F88BE9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039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9AA90C-C149-C5F6-FC9D-83CEA4F298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BA1784-9D38-EB70-31D5-AC2FCB51F1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FC471-EEEC-9A72-28E2-41CDC56CA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96CB2-7125-4040-BD28-EB489C4E597B}" type="datetimeFigureOut">
              <a:rPr lang="en-GB" smtClean="0"/>
              <a:t>05/07/2026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F788A4-95FA-29C3-F5BB-54E8BFACB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87A86B-63CC-AD30-7229-A48797236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1184D-9CCA-479C-B931-8573F88BE9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9939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CF17A-8922-D855-4726-04464E72F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39B343-9F54-E5F6-BA7D-E3AE284CDB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BAD68A-FBBD-DD50-ECA2-97BBFE81F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96CB2-7125-4040-BD28-EB489C4E597B}" type="datetimeFigureOut">
              <a:rPr lang="en-GB" smtClean="0"/>
              <a:t>05/07/2026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3DBCBB-9D8D-FE68-ECD3-74DBA0217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39F134-C47B-FAB4-AB6D-39AF07F8B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1184D-9CCA-479C-B931-8573F88BE9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015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37FE0-93A5-6F8D-281A-BBD0DB82B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2938F5-3619-E15C-34BA-40EF005D2F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44193-3024-7EC8-09B7-C29D8BB12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96CB2-7125-4040-BD28-EB489C4E597B}" type="datetimeFigureOut">
              <a:rPr lang="en-GB" smtClean="0"/>
              <a:t>05/07/2026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3967C-0339-07A0-681F-69853A693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EB650D-294B-6FC5-0BCF-45E0FE8FE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1184D-9CCA-479C-B931-8573F88BE9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7897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49C2E-D670-5736-B2F1-111ADC023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C0FDFD-20A6-EDE9-4257-32AFDF8803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003B8F-0D9C-3327-7D9C-C36A8A946D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FA481C-AB32-FC9E-0185-A1C48FB23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96CB2-7125-4040-BD28-EB489C4E597B}" type="datetimeFigureOut">
              <a:rPr lang="en-GB" smtClean="0"/>
              <a:t>05/07/2026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6BA7F8-0D8F-C035-B733-04CA39BD4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284DAB-8073-C082-EC85-08708545F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1184D-9CCA-479C-B931-8573F88BE9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5690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6D0A4-AC71-509F-64A5-4219E6334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EED4B7-4226-4CD5-6404-F7843D9DE1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0BDF10-B686-80D0-07AE-E1F05D2FED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E6B6E5-9BB2-7B15-9B72-D5A9FA7169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208A4F-9850-F89B-E543-533946A6A3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FCC87C-A911-33CD-B1F3-45251B40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96CB2-7125-4040-BD28-EB489C4E597B}" type="datetimeFigureOut">
              <a:rPr lang="en-GB" smtClean="0"/>
              <a:t>05/07/2026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86A4DE-B673-63BE-56BD-6C1F80FD9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7EC16E-5F1C-A0C0-01F5-7A9D9E53C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1184D-9CCA-479C-B931-8573F88BE9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5659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E467F-C4D8-D4DB-952A-448FE2362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47FDEC-D8AA-E417-B383-0F37C01FE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96CB2-7125-4040-BD28-EB489C4E597B}" type="datetimeFigureOut">
              <a:rPr lang="en-GB" smtClean="0"/>
              <a:t>05/07/2026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767D8A-D48D-4C25-E2DF-4D0EFF6A1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B1E231-1A56-3EE0-6D43-F96BA8CAE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1184D-9CCA-479C-B931-8573F88BE9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4314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30519D-7A37-2C4F-9E0F-486C5A967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96CB2-7125-4040-BD28-EB489C4E597B}" type="datetimeFigureOut">
              <a:rPr lang="en-GB" smtClean="0"/>
              <a:t>05/07/2026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BB8879-FFB0-626D-4F12-DA8C33CC5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5B8D6B-24B4-7C17-FE74-4E7965297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1184D-9CCA-479C-B931-8573F88BE9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314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FFB82-C99B-21FD-95D6-B6F221AE5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8E692-CF45-17F5-665E-A3F2C6F40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93E21B-591D-B921-8037-BA2C51DC3A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AF6BD4-D2D1-4F75-FA89-6E7BA56C1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96CB2-7125-4040-BD28-EB489C4E597B}" type="datetimeFigureOut">
              <a:rPr lang="en-GB" smtClean="0"/>
              <a:t>05/07/2026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97EEE6-F196-16FD-A784-7C2241393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96312A-BAEF-C6D4-3545-A7E21BAC1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1184D-9CCA-479C-B931-8573F88BE9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668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BC92F-7E20-E809-31F1-1E848D6F2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A95CB9-5D58-AA23-9780-01A7258260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E6E799-F86D-5C92-D2BA-8524EB0DEE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95A380-8423-01C0-1DF0-8B78B4241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96CB2-7125-4040-BD28-EB489C4E597B}" type="datetimeFigureOut">
              <a:rPr lang="en-GB" smtClean="0"/>
              <a:t>05/07/2026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DAAEC1-E937-FAF7-4C40-107F29457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225588-FA47-F8FF-95AD-BFCFE37D0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1184D-9CCA-479C-B931-8573F88BE9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365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E24C9E-9714-44BF-5E78-B5768B678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C12FBD-0928-1E04-4252-40F8C94109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518275-6181-6630-5DF0-1435B3A2C2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8F96CB2-7125-4040-BD28-EB489C4E597B}" type="datetimeFigureOut">
              <a:rPr lang="en-GB" smtClean="0"/>
              <a:t>05/07/2026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77B3E9-6802-6549-73AD-E65C6C6FEA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478079-70F1-1AC5-64DD-AF2E2B2492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51184D-9CCA-479C-B931-8573F88BE9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973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s://secondaid.com/" TargetMode="External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5.png"/><Relationship Id="rId4" Type="http://schemas.openxmlformats.org/officeDocument/2006/relationships/image" Target="../media/image7.png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condaid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https://secondaid.com/abou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condaid.com/whitepaper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condaid.com/safety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condaid.com/whitepaper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B7776A-FC03-5DD9-E4FF-A9EB09350F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A98C2C8-854B-19F9-E769-395998AF9FD6}"/>
              </a:ext>
            </a:extLst>
          </p:cNvPr>
          <p:cNvSpPr txBox="1"/>
          <p:nvPr/>
        </p:nvSpPr>
        <p:spPr>
          <a:xfrm>
            <a:off x="921483" y="1274837"/>
            <a:ext cx="89675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chemeClr val="bg2">
                    <a:lumMod val="10000"/>
                  </a:schemeClr>
                </a:solidFill>
                <a:latin typeface="Montserrat ExtraBold" panose="00000900000000000000" pitchFamily="50" charset="0"/>
              </a:rPr>
              <a:t>Meet Second Aid</a:t>
            </a:r>
            <a:br>
              <a:rPr lang="en-GB" sz="6000" dirty="0">
                <a:solidFill>
                  <a:schemeClr val="bg2">
                    <a:lumMod val="10000"/>
                  </a:schemeClr>
                </a:solidFill>
                <a:latin typeface="Montserrat ExtraBold" panose="00000900000000000000" pitchFamily="50" charset="0"/>
              </a:rPr>
            </a:br>
            <a:r>
              <a:rPr lang="en-GB" sz="6000" dirty="0">
                <a:solidFill>
                  <a:schemeClr val="bg2">
                    <a:lumMod val="10000"/>
                  </a:schemeClr>
                </a:solidFill>
                <a:latin typeface="Montserrat Light" panose="00000400000000000000" pitchFamily="50" charset="0"/>
              </a:rPr>
              <a:t>for mental health.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13A5E0-54A1-D9DB-4B44-EDF6DFCB5A76}"/>
              </a:ext>
            </a:extLst>
          </p:cNvPr>
          <p:cNvSpPr/>
          <p:nvPr/>
        </p:nvSpPr>
        <p:spPr>
          <a:xfrm flipV="1">
            <a:off x="-1" y="4949504"/>
            <a:ext cx="12192001" cy="1908495"/>
          </a:xfrm>
          <a:prstGeom prst="rect">
            <a:avLst/>
          </a:prstGeom>
          <a:solidFill>
            <a:srgbClr val="009739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5E4003-5AF7-BCAB-35AC-685A6834F264}"/>
              </a:ext>
            </a:extLst>
          </p:cNvPr>
          <p:cNvSpPr txBox="1"/>
          <p:nvPr/>
        </p:nvSpPr>
        <p:spPr>
          <a:xfrm>
            <a:off x="2134461" y="5880557"/>
            <a:ext cx="2925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Montserrat" panose="00000500000000000000" pitchFamily="50" charset="0"/>
              </a:rPr>
              <a:t>secondaid.com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121401-F671-A025-4A80-9FA19C3CA263}"/>
              </a:ext>
            </a:extLst>
          </p:cNvPr>
          <p:cNvSpPr txBox="1"/>
          <p:nvPr/>
        </p:nvSpPr>
        <p:spPr>
          <a:xfrm>
            <a:off x="2134461" y="5437340"/>
            <a:ext cx="2351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Montserrat ExtraBold" panose="00000900000000000000" pitchFamily="50" charset="0"/>
              </a:rPr>
              <a:t>Second Aid</a:t>
            </a:r>
          </a:p>
        </p:txBody>
      </p:sp>
      <p:pic>
        <p:nvPicPr>
          <p:cNvPr id="13" name="Picture 12" descr="The image depicts a simple, green cross symbol with a heart in its center.&#10;&#10;AI-generated content may be incorrect.">
            <a:extLst>
              <a:ext uri="{FF2B5EF4-FFF2-40B4-BE49-F238E27FC236}">
                <a16:creationId xmlns:a16="http://schemas.microsoft.com/office/drawing/2014/main" id="{1D0D249A-1CA5-5B13-2D11-2C89AF289B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72" y="5420563"/>
            <a:ext cx="966378" cy="966376"/>
          </a:xfrm>
          <a:prstGeom prst="round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59F7EE0-2635-D77B-9701-234AAE90DCBC}"/>
              </a:ext>
            </a:extLst>
          </p:cNvPr>
          <p:cNvSpPr txBox="1"/>
          <p:nvPr/>
        </p:nvSpPr>
        <p:spPr>
          <a:xfrm>
            <a:off x="921484" y="744546"/>
            <a:ext cx="7727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</a:rPr>
              <a:t>We have First Aid for physical health.</a:t>
            </a:r>
          </a:p>
        </p:txBody>
      </p:sp>
      <p:pic>
        <p:nvPicPr>
          <p:cNvPr id="3" name="Picture 2" descr="STRESS, ANXIETY, BURNOUT, PANIC, DEPRESSION.&#10;&#10;AI-generated content may be incorrect.">
            <a:extLst>
              <a:ext uri="{FF2B5EF4-FFF2-40B4-BE49-F238E27FC236}">
                <a16:creationId xmlns:a16="http://schemas.microsoft.com/office/drawing/2014/main" id="{160EFAB7-BFBA-F976-9ADF-1224B3E499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835" y="3588800"/>
            <a:ext cx="2721408" cy="2721408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718191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CEDFFC-6708-B63D-9FD0-7CE80B21C2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337C25A6-EB3D-07E5-82F7-78C80D731ECE}"/>
              </a:ext>
            </a:extLst>
          </p:cNvPr>
          <p:cNvSpPr/>
          <p:nvPr/>
        </p:nvSpPr>
        <p:spPr>
          <a:xfrm flipV="1">
            <a:off x="8517472" y="859787"/>
            <a:ext cx="2710895" cy="3456000"/>
          </a:xfrm>
          <a:prstGeom prst="roundRect">
            <a:avLst>
              <a:gd name="adj" fmla="val 9240"/>
            </a:avLst>
          </a:prstGeom>
          <a:solidFill>
            <a:schemeClr val="tx1">
              <a:alpha val="1019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520B3A46-29D3-FD11-7F90-023A1C1EDCBD}"/>
              </a:ext>
            </a:extLst>
          </p:cNvPr>
          <p:cNvSpPr/>
          <p:nvPr/>
        </p:nvSpPr>
        <p:spPr>
          <a:xfrm flipV="1">
            <a:off x="4625173" y="859787"/>
            <a:ext cx="2710895" cy="3456000"/>
          </a:xfrm>
          <a:prstGeom prst="roundRect">
            <a:avLst>
              <a:gd name="adj" fmla="val 9240"/>
            </a:avLst>
          </a:prstGeom>
          <a:solidFill>
            <a:schemeClr val="accent1">
              <a:alpha val="10196"/>
            </a:schemeClr>
          </a:solidFill>
          <a:ln w="76200">
            <a:solidFill>
              <a:srgbClr val="F9E5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8DDDED-30E1-2921-AD0C-E555DD6AE17A}"/>
              </a:ext>
            </a:extLst>
          </p:cNvPr>
          <p:cNvSpPr/>
          <p:nvPr/>
        </p:nvSpPr>
        <p:spPr>
          <a:xfrm flipV="1">
            <a:off x="0" y="4949505"/>
            <a:ext cx="12192001" cy="1908495"/>
          </a:xfrm>
          <a:prstGeom prst="rect">
            <a:avLst/>
          </a:prstGeom>
          <a:solidFill>
            <a:srgbClr val="009739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9" name="Picture 8" descr="The image depicts a simple, green cross symbol with a heart in its center.&#10;&#10;AI-generated content may be incorrect.">
            <a:extLst>
              <a:ext uri="{FF2B5EF4-FFF2-40B4-BE49-F238E27FC236}">
                <a16:creationId xmlns:a16="http://schemas.microsoft.com/office/drawing/2014/main" id="{0CD5B6CA-9B2C-BC2A-3DDA-4D936CB88D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72" y="5420563"/>
            <a:ext cx="966378" cy="966376"/>
          </a:xfrm>
          <a:prstGeom prst="round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AE2D118-8CD4-6C2A-4119-F715601ACC2C}"/>
              </a:ext>
            </a:extLst>
          </p:cNvPr>
          <p:cNvSpPr txBox="1"/>
          <p:nvPr/>
        </p:nvSpPr>
        <p:spPr>
          <a:xfrm>
            <a:off x="2134461" y="5437340"/>
            <a:ext cx="235192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Montserrat" panose="00000500000000000000" pitchFamily="50" charset="0"/>
              </a:rPr>
              <a:t>Licensing</a:t>
            </a:r>
          </a:p>
          <a:p>
            <a:r>
              <a:rPr lang="en-GB" sz="2800" dirty="0">
                <a:latin typeface="Montserrat ExtraBold" panose="00000900000000000000" pitchFamily="50" charset="0"/>
              </a:rPr>
              <a:t>Second Aid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78A9524-EF7C-4B1B-AA51-E256F8E0617B}"/>
              </a:ext>
            </a:extLst>
          </p:cNvPr>
          <p:cNvSpPr/>
          <p:nvPr/>
        </p:nvSpPr>
        <p:spPr>
          <a:xfrm flipV="1">
            <a:off x="732874" y="859787"/>
            <a:ext cx="2710895" cy="3456000"/>
          </a:xfrm>
          <a:prstGeom prst="roundRect">
            <a:avLst>
              <a:gd name="adj" fmla="val 9240"/>
            </a:avLst>
          </a:prstGeom>
          <a:solidFill>
            <a:schemeClr val="tx1">
              <a:alpha val="1019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C4E4D9B-7611-4476-6E08-838C9E5DE755}"/>
              </a:ext>
            </a:extLst>
          </p:cNvPr>
          <p:cNvSpPr txBox="1"/>
          <p:nvPr/>
        </p:nvSpPr>
        <p:spPr>
          <a:xfrm>
            <a:off x="1018045" y="2288962"/>
            <a:ext cx="2484447" cy="1140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GB" sz="2000" dirty="0">
                <a:solidFill>
                  <a:schemeClr val="bg2">
                    <a:lumMod val="10000"/>
                  </a:schemeClr>
                </a:solidFill>
                <a:latin typeface="Montserrat ExtraBold" panose="00000900000000000000" pitchFamily="50" charset="0"/>
              </a:rPr>
              <a:t>Buy your</a:t>
            </a:r>
          </a:p>
          <a:p>
            <a:pPr>
              <a:lnSpc>
                <a:spcPts val="2800"/>
              </a:lnSpc>
            </a:pPr>
            <a:r>
              <a:rPr lang="en-GB" sz="2000" dirty="0">
                <a:solidFill>
                  <a:schemeClr val="bg2">
                    <a:lumMod val="10000"/>
                  </a:schemeClr>
                </a:solidFill>
                <a:latin typeface="Montserrat ExtraBold" panose="00000900000000000000" pitchFamily="50" charset="0"/>
              </a:rPr>
              <a:t>Second Aid</a:t>
            </a:r>
          </a:p>
          <a:p>
            <a:pPr>
              <a:lnSpc>
                <a:spcPts val="2800"/>
              </a:lnSpc>
            </a:pPr>
            <a:r>
              <a:rPr lang="en-GB" sz="2000" dirty="0">
                <a:solidFill>
                  <a:schemeClr val="tx2"/>
                </a:solidFill>
                <a:latin typeface="Montserrat ExtraBold" panose="00000900000000000000" pitchFamily="50" charset="0"/>
              </a:rPr>
              <a:t>license</a:t>
            </a:r>
            <a:r>
              <a:rPr lang="en-GB" sz="2000" dirty="0">
                <a:solidFill>
                  <a:schemeClr val="bg2">
                    <a:lumMod val="10000"/>
                  </a:schemeClr>
                </a:solidFill>
                <a:latin typeface="Montserrat ExtraBold" panose="00000900000000000000" pitchFamily="50" charset="0"/>
              </a:rPr>
              <a:t> at: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3327ED-2986-0453-24A3-E56474A8F994}"/>
              </a:ext>
            </a:extLst>
          </p:cNvPr>
          <p:cNvSpPr txBox="1"/>
          <p:nvPr/>
        </p:nvSpPr>
        <p:spPr>
          <a:xfrm>
            <a:off x="1018045" y="3588828"/>
            <a:ext cx="2484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Montserrat" panose="00000500000000000000" pitchFamily="50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secondaid.com</a:t>
            </a:r>
            <a:endParaRPr lang="en-GB" b="1" dirty="0">
              <a:latin typeface="Montserrat" panose="00000500000000000000" pitchFamily="50" charset="0"/>
            </a:endParaRPr>
          </a:p>
        </p:txBody>
      </p:sp>
      <p:pic>
        <p:nvPicPr>
          <p:cNvPr id="31" name="Picture 30" descr="The image depicts a series of intersecting, symmetrical, geometric shapes arranged in a stylized, abstract pattern.&#10;&#10;AI-generated content may be incorrect.">
            <a:extLst>
              <a:ext uri="{FF2B5EF4-FFF2-40B4-BE49-F238E27FC236}">
                <a16:creationId xmlns:a16="http://schemas.microsoft.com/office/drawing/2014/main" id="{C9813BF9-9D79-62E2-4696-D87EF3CADB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40331" y="2315438"/>
            <a:ext cx="349854" cy="349854"/>
          </a:xfrm>
          <a:prstGeom prst="rect">
            <a:avLst/>
          </a:prstGeom>
        </p:spPr>
      </p:pic>
      <p:pic>
        <p:nvPicPr>
          <p:cNvPr id="33" name="Picture 32" descr="The image depicts a series of intersecting, symmetrical, geometric shapes arranged in a stylized, abstract pattern.&#10;&#10;AI-generated content may be incorrect.">
            <a:extLst>
              <a:ext uri="{FF2B5EF4-FFF2-40B4-BE49-F238E27FC236}">
                <a16:creationId xmlns:a16="http://schemas.microsoft.com/office/drawing/2014/main" id="{0D148E99-E2C2-E153-1D3C-7B9A6CFA5D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771406" y="2315438"/>
            <a:ext cx="349854" cy="34985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88A7390-2174-ECC4-2439-33BA64A18BF6}"/>
              </a:ext>
            </a:extLst>
          </p:cNvPr>
          <p:cNvSpPr txBox="1"/>
          <p:nvPr/>
        </p:nvSpPr>
        <p:spPr>
          <a:xfrm>
            <a:off x="4881828" y="2241549"/>
            <a:ext cx="2484447" cy="1140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GB" sz="2000" dirty="0">
                <a:solidFill>
                  <a:schemeClr val="bg2">
                    <a:lumMod val="10000"/>
                  </a:schemeClr>
                </a:solidFill>
                <a:latin typeface="Montserrat ExtraBold" panose="00000900000000000000" pitchFamily="50" charset="0"/>
              </a:rPr>
              <a:t>Use </a:t>
            </a:r>
            <a:r>
              <a:rPr lang="en-GB" sz="2000" dirty="0">
                <a:solidFill>
                  <a:schemeClr val="accent2"/>
                </a:solidFill>
                <a:latin typeface="Montserrat ExtraBold" panose="00000900000000000000" pitchFamily="50" charset="0"/>
              </a:rPr>
              <a:t>discount code</a:t>
            </a:r>
            <a:r>
              <a:rPr lang="en-GB" sz="2000" dirty="0">
                <a:latin typeface="Montserrat ExtraBold" panose="00000900000000000000" pitchFamily="50" charset="0"/>
              </a:rPr>
              <a:t> </a:t>
            </a:r>
            <a:r>
              <a:rPr lang="en-GB" sz="2000" dirty="0">
                <a:solidFill>
                  <a:schemeClr val="bg2">
                    <a:lumMod val="10000"/>
                  </a:schemeClr>
                </a:solidFill>
                <a:latin typeface="Montserrat ExtraBold" panose="00000900000000000000" pitchFamily="50" charset="0"/>
              </a:rPr>
              <a:t>for up to 30% off</a:t>
            </a:r>
          </a:p>
        </p:txBody>
      </p:sp>
      <p:pic>
        <p:nvPicPr>
          <p:cNvPr id="47" name="Picture 46" descr="The image depicts a simple, yellow gold-colored circular badge with a black percentage symbol (%) inside it.&#10;&#10;AI-generated content may be incorrect.">
            <a:extLst>
              <a:ext uri="{FF2B5EF4-FFF2-40B4-BE49-F238E27FC236}">
                <a16:creationId xmlns:a16="http://schemas.microsoft.com/office/drawing/2014/main" id="{FA693723-C22A-8452-3685-F5203B14E7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4547" y="1214678"/>
            <a:ext cx="831243" cy="7979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4884D2-A337-6301-5558-39865A1709EB}"/>
              </a:ext>
            </a:extLst>
          </p:cNvPr>
          <p:cNvSpPr txBox="1"/>
          <p:nvPr/>
        </p:nvSpPr>
        <p:spPr>
          <a:xfrm>
            <a:off x="8745612" y="2288961"/>
            <a:ext cx="2484447" cy="1499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GB" sz="2000" dirty="0">
                <a:solidFill>
                  <a:schemeClr val="bg2">
                    <a:lumMod val="10000"/>
                  </a:schemeClr>
                </a:solidFill>
                <a:latin typeface="Montserrat ExtraBold" panose="00000900000000000000" pitchFamily="50" charset="0"/>
              </a:rPr>
              <a:t>You will </a:t>
            </a:r>
            <a:r>
              <a:rPr lang="en-GB" sz="2000" dirty="0">
                <a:solidFill>
                  <a:schemeClr val="tx2"/>
                </a:solidFill>
                <a:latin typeface="Montserrat ExtraBold" panose="00000900000000000000" pitchFamily="50" charset="0"/>
              </a:rPr>
              <a:t>instantly</a:t>
            </a:r>
            <a:br>
              <a:rPr lang="en-GB" sz="2000" dirty="0">
                <a:solidFill>
                  <a:schemeClr val="bg2">
                    <a:lumMod val="10000"/>
                  </a:schemeClr>
                </a:solidFill>
                <a:latin typeface="Montserrat ExtraBold" panose="00000900000000000000" pitchFamily="50" charset="0"/>
              </a:rPr>
            </a:br>
            <a:r>
              <a:rPr lang="en-GB" sz="2000" dirty="0">
                <a:solidFill>
                  <a:schemeClr val="bg2">
                    <a:lumMod val="10000"/>
                  </a:schemeClr>
                </a:solidFill>
                <a:latin typeface="Montserrat ExtraBold" panose="00000900000000000000" pitchFamily="50" charset="0"/>
              </a:rPr>
              <a:t>receive your licensed kit.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F3F8484-6812-1C1E-FA2C-1D1EFCFAB41C}"/>
              </a:ext>
            </a:extLst>
          </p:cNvPr>
          <p:cNvSpPr txBox="1"/>
          <p:nvPr/>
        </p:nvSpPr>
        <p:spPr>
          <a:xfrm>
            <a:off x="2134708" y="976883"/>
            <a:ext cx="10613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6000" dirty="0">
                <a:solidFill>
                  <a:schemeClr val="tx1">
                    <a:alpha val="20000"/>
                  </a:schemeClr>
                </a:solidFill>
                <a:latin typeface="Montserrat ExtraBold" panose="00000900000000000000" pitchFamily="50" charset="0"/>
              </a:rPr>
              <a:t>1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3081D34-6153-566D-1B43-8E7E82DD2F74}"/>
              </a:ext>
            </a:extLst>
          </p:cNvPr>
          <p:cNvSpPr txBox="1"/>
          <p:nvPr/>
        </p:nvSpPr>
        <p:spPr>
          <a:xfrm>
            <a:off x="5986988" y="971234"/>
            <a:ext cx="10613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6000" dirty="0">
                <a:solidFill>
                  <a:schemeClr val="accent2">
                    <a:alpha val="20000"/>
                  </a:schemeClr>
                </a:solidFill>
                <a:latin typeface="Montserrat ExtraBold" panose="00000900000000000000" pitchFamily="50" charset="0"/>
              </a:rPr>
              <a:t>2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74687256-603F-A941-E56F-4F01005B9E68}"/>
              </a:ext>
            </a:extLst>
          </p:cNvPr>
          <p:cNvSpPr txBox="1"/>
          <p:nvPr/>
        </p:nvSpPr>
        <p:spPr>
          <a:xfrm>
            <a:off x="9966619" y="952079"/>
            <a:ext cx="10613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6000" dirty="0">
                <a:solidFill>
                  <a:schemeClr val="tx1">
                    <a:alpha val="20000"/>
                  </a:schemeClr>
                </a:solidFill>
                <a:latin typeface="Montserrat ExtraBold" panose="00000900000000000000" pitchFamily="50" charset="0"/>
              </a:rPr>
              <a:t>3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6AE0474-F21A-3C3D-48E1-38145F1376E4}"/>
              </a:ext>
            </a:extLst>
          </p:cNvPr>
          <p:cNvSpPr/>
          <p:nvPr/>
        </p:nvSpPr>
        <p:spPr>
          <a:xfrm>
            <a:off x="4979788" y="4718159"/>
            <a:ext cx="6700733" cy="1655234"/>
          </a:xfrm>
          <a:prstGeom prst="roundRect">
            <a:avLst>
              <a:gd name="adj" fmla="val 6486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Hand Drawn Arrows PNGs for Free Download">
            <a:extLst>
              <a:ext uri="{FF2B5EF4-FFF2-40B4-BE49-F238E27FC236}">
                <a16:creationId xmlns:a16="http://schemas.microsoft.com/office/drawing/2014/main" id="{676D0F4A-26B0-356E-4200-ABCBEE263DD9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0789747">
            <a:off x="3815748" y="3881713"/>
            <a:ext cx="1716044" cy="171604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E1A28A9-12EB-EDFD-DE2C-72F8D0EA0A72}"/>
              </a:ext>
            </a:extLst>
          </p:cNvPr>
          <p:cNvSpPr txBox="1"/>
          <p:nvPr/>
        </p:nvSpPr>
        <p:spPr>
          <a:xfrm>
            <a:off x="6034804" y="4993961"/>
            <a:ext cx="5395195" cy="1089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500" i="1" dirty="0">
                <a:solidFill>
                  <a:schemeClr val="bg2">
                    <a:lumMod val="10000"/>
                  </a:schemeClr>
                </a:solidFill>
                <a:latin typeface="Montserrat Medium" panose="00000600000000000000" pitchFamily="50" charset="0"/>
              </a:rPr>
              <a:t>With our </a:t>
            </a:r>
            <a:r>
              <a:rPr lang="en-GB" sz="1500" i="1" dirty="0">
                <a:solidFill>
                  <a:schemeClr val="accent2"/>
                </a:solidFill>
                <a:latin typeface="Montserrat ExtraBold" panose="00000900000000000000" pitchFamily="50" charset="0"/>
              </a:rPr>
              <a:t>Education &amp; Healthcare Subsidy</a:t>
            </a:r>
            <a:r>
              <a:rPr lang="en-GB" sz="1500" i="1" dirty="0">
                <a:solidFill>
                  <a:schemeClr val="bg2">
                    <a:lumMod val="10000"/>
                  </a:schemeClr>
                </a:solidFill>
                <a:latin typeface="Montserrat Medium" panose="00000600000000000000" pitchFamily="50" charset="0"/>
              </a:rPr>
              <a:t>, all </a:t>
            </a:r>
            <a:r>
              <a:rPr lang="en-GB" sz="1500" i="1" dirty="0">
                <a:solidFill>
                  <a:schemeClr val="accent6"/>
                </a:solidFill>
                <a:latin typeface="Montserrat Medium" panose="00000600000000000000" pitchFamily="50" charset="0"/>
              </a:rPr>
              <a:t>schools, colleges, universities and hospitals</a:t>
            </a:r>
            <a:r>
              <a:rPr lang="en-GB" sz="1500" i="1" dirty="0">
                <a:solidFill>
                  <a:schemeClr val="accent2"/>
                </a:solidFill>
                <a:latin typeface="Montserrat Medium" panose="00000600000000000000" pitchFamily="50" charset="0"/>
              </a:rPr>
              <a:t> </a:t>
            </a:r>
            <a:r>
              <a:rPr lang="en-GB" sz="1500" i="1" dirty="0">
                <a:solidFill>
                  <a:schemeClr val="bg2">
                    <a:lumMod val="10000"/>
                  </a:schemeClr>
                </a:solidFill>
                <a:latin typeface="Montserrat Medium" panose="00000600000000000000" pitchFamily="50" charset="0"/>
              </a:rPr>
              <a:t>get up to </a:t>
            </a:r>
            <a:r>
              <a:rPr lang="en-GB" sz="1500" i="1" dirty="0">
                <a:solidFill>
                  <a:schemeClr val="accent2"/>
                </a:solidFill>
                <a:latin typeface="Montserrat ExtraBold" panose="00000900000000000000" pitchFamily="50" charset="0"/>
              </a:rPr>
              <a:t>40% off</a:t>
            </a:r>
            <a:r>
              <a:rPr lang="en-GB" sz="1500" i="1" dirty="0">
                <a:solidFill>
                  <a:schemeClr val="bg2">
                    <a:lumMod val="10000"/>
                  </a:schemeClr>
                </a:solidFill>
                <a:latin typeface="Montserrat Medium" panose="00000600000000000000" pitchFamily="50" charset="0"/>
              </a:rPr>
              <a:t> instead, both public &amp; private institutions.</a:t>
            </a:r>
            <a:endParaRPr lang="en-GB" sz="1500" i="1" dirty="0">
              <a:solidFill>
                <a:schemeClr val="accent2"/>
              </a:solidFill>
              <a:latin typeface="Montserrat Medium" panose="00000600000000000000" pitchFamily="50" charset="0"/>
            </a:endParaRPr>
          </a:p>
        </p:txBody>
      </p:sp>
      <p:pic>
        <p:nvPicPr>
          <p:cNvPr id="14" name="Picture 13" descr="The image depicts a simple black silhouette of a person with a pointing hand gesture.&#10;&#10;AI-generated content may be incorrect.">
            <a:extLst>
              <a:ext uri="{FF2B5EF4-FFF2-40B4-BE49-F238E27FC236}">
                <a16:creationId xmlns:a16="http://schemas.microsoft.com/office/drawing/2014/main" id="{9FFA2515-5981-31EE-18D4-DFD83D3FFA44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>
            <a:off x="5458525" y="5159742"/>
            <a:ext cx="277265" cy="727821"/>
          </a:xfrm>
          <a:prstGeom prst="rect">
            <a:avLst/>
          </a:prstGeom>
        </p:spPr>
      </p:pic>
      <p:pic>
        <p:nvPicPr>
          <p:cNvPr id="7" name="Picture 6" descr="Check&#10;&#10;AI-generated content may be incorrect.">
            <a:extLst>
              <a:ext uri="{FF2B5EF4-FFF2-40B4-BE49-F238E27FC236}">
                <a16:creationId xmlns:a16="http://schemas.microsoft.com/office/drawing/2014/main" id="{4A354F33-003A-B594-24E0-0B6C2B81A62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12" y="1179118"/>
            <a:ext cx="751271" cy="751271"/>
          </a:xfrm>
          <a:prstGeom prst="rect">
            <a:avLst/>
          </a:prstGeom>
        </p:spPr>
      </p:pic>
      <p:pic>
        <p:nvPicPr>
          <p:cNvPr id="17" name="Picture 16" descr="The image depicts a black and white heart symbol with a QR code superimposed in the center.&#10;&#10;AI-generated content may be incorrect.">
            <a:extLst>
              <a:ext uri="{FF2B5EF4-FFF2-40B4-BE49-F238E27FC236}">
                <a16:creationId xmlns:a16="http://schemas.microsoft.com/office/drawing/2014/main" id="{22810C5C-1BA5-CF2A-E34F-11C69840A2D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74179" y="1226350"/>
            <a:ext cx="662160" cy="662160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73D21928-B73B-1CF2-4FC2-3F5ABF6CCA49}"/>
              </a:ext>
            </a:extLst>
          </p:cNvPr>
          <p:cNvSpPr/>
          <p:nvPr/>
        </p:nvSpPr>
        <p:spPr>
          <a:xfrm>
            <a:off x="4914166" y="3507384"/>
            <a:ext cx="2160000" cy="593726"/>
          </a:xfrm>
          <a:prstGeom prst="roundRect">
            <a:avLst>
              <a:gd name="adj" fmla="val 27522"/>
            </a:avLst>
          </a:prstGeom>
          <a:solidFill>
            <a:srgbClr val="95720B">
              <a:alpha val="10196"/>
            </a:srgbClr>
          </a:solidFill>
          <a:ln w="38100"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28669F6-1757-3368-E893-A320A91248E1}"/>
              </a:ext>
            </a:extLst>
          </p:cNvPr>
          <p:cNvSpPr txBox="1"/>
          <p:nvPr/>
        </p:nvSpPr>
        <p:spPr>
          <a:xfrm>
            <a:off x="5059591" y="3608367"/>
            <a:ext cx="18420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spc="300" dirty="0">
                <a:solidFill>
                  <a:schemeClr val="accent2"/>
                </a:solidFill>
                <a:latin typeface="Font Awesome 6 Pro Solid" panose="02000903000000000000" pitchFamily="50" charset="0"/>
              </a:rPr>
              <a:t>c123456</a:t>
            </a:r>
          </a:p>
        </p:txBody>
      </p:sp>
    </p:spTree>
    <p:extLst>
      <p:ext uri="{BB962C8B-B14F-4D97-AF65-F5344CB8AC3E}">
        <p14:creationId xmlns:p14="http://schemas.microsoft.com/office/powerpoint/2010/main" val="1773192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29D3FC-ABE5-9463-0202-FEDEE3B47E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40C8E82-EEF0-A789-9124-AD9B3D610A5B}"/>
              </a:ext>
            </a:extLst>
          </p:cNvPr>
          <p:cNvSpPr/>
          <p:nvPr/>
        </p:nvSpPr>
        <p:spPr>
          <a:xfrm flipV="1">
            <a:off x="0" y="4949505"/>
            <a:ext cx="12192001" cy="1908495"/>
          </a:xfrm>
          <a:prstGeom prst="rect">
            <a:avLst/>
          </a:prstGeom>
          <a:solidFill>
            <a:srgbClr val="009739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C0B7694-F8BD-2D28-9B17-DB976899A0EC}"/>
              </a:ext>
            </a:extLst>
          </p:cNvPr>
          <p:cNvSpPr txBox="1"/>
          <p:nvPr/>
        </p:nvSpPr>
        <p:spPr>
          <a:xfrm>
            <a:off x="2134461" y="5437340"/>
            <a:ext cx="238238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Montserrat" panose="00000500000000000000" pitchFamily="50" charset="0"/>
              </a:rPr>
              <a:t>Licensed Kit</a:t>
            </a:r>
          </a:p>
          <a:p>
            <a:r>
              <a:rPr lang="en-GB" sz="2800" dirty="0">
                <a:latin typeface="Montserrat ExtraBold" panose="00000900000000000000" pitchFamily="50" charset="0"/>
              </a:rPr>
              <a:t>Second Aid</a:t>
            </a:r>
          </a:p>
        </p:txBody>
      </p:sp>
      <p:pic>
        <p:nvPicPr>
          <p:cNvPr id="19" name="Picture 18" descr="The image depicts a simple, green cross symbol with a heart in its center.&#10;&#10;AI-generated content may be incorrect.">
            <a:extLst>
              <a:ext uri="{FF2B5EF4-FFF2-40B4-BE49-F238E27FC236}">
                <a16:creationId xmlns:a16="http://schemas.microsoft.com/office/drawing/2014/main" id="{F7896D9F-587A-CA93-7F42-151C05AD96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72" y="5420563"/>
            <a:ext cx="966378" cy="966376"/>
          </a:xfrm>
          <a:prstGeom prst="round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87A97F9-53CE-543F-6DDD-F9F1D38CE32D}"/>
              </a:ext>
            </a:extLst>
          </p:cNvPr>
          <p:cNvSpPr txBox="1"/>
          <p:nvPr/>
        </p:nvSpPr>
        <p:spPr>
          <a:xfrm>
            <a:off x="921484" y="1288383"/>
            <a:ext cx="3971603" cy="1559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en-GB" sz="4000" dirty="0">
                <a:solidFill>
                  <a:schemeClr val="bg2">
                    <a:lumMod val="10000"/>
                  </a:schemeClr>
                </a:solidFill>
                <a:latin typeface="Montserrat ExtraBold" panose="00000900000000000000" pitchFamily="50" charset="0"/>
              </a:rPr>
              <a:t>What’s in </a:t>
            </a:r>
            <a:br>
              <a:rPr lang="en-GB" sz="4000" dirty="0">
                <a:solidFill>
                  <a:schemeClr val="bg2">
                    <a:lumMod val="10000"/>
                  </a:schemeClr>
                </a:solidFill>
                <a:latin typeface="Montserrat ExtraBold" panose="00000900000000000000" pitchFamily="50" charset="0"/>
              </a:rPr>
            </a:br>
            <a:r>
              <a:rPr lang="en-GB" sz="4000" dirty="0">
                <a:solidFill>
                  <a:schemeClr val="bg2">
                    <a:lumMod val="10000"/>
                  </a:schemeClr>
                </a:solidFill>
                <a:latin typeface="Montserrat ExtraBold" panose="00000900000000000000" pitchFamily="50" charset="0"/>
              </a:rPr>
              <a:t>the </a:t>
            </a:r>
            <a:r>
              <a:rPr lang="en-GB" sz="4000" dirty="0">
                <a:solidFill>
                  <a:schemeClr val="accent6"/>
                </a:solidFill>
                <a:latin typeface="Montserrat ExtraBold" panose="00000900000000000000" pitchFamily="50" charset="0"/>
              </a:rPr>
              <a:t>kit</a:t>
            </a:r>
            <a:r>
              <a:rPr lang="en-GB" sz="4000" dirty="0">
                <a:solidFill>
                  <a:schemeClr val="bg2">
                    <a:lumMod val="10000"/>
                  </a:schemeClr>
                </a:solidFill>
                <a:latin typeface="Montserrat ExtraBold" panose="00000900000000000000" pitchFamily="50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2E18B8-0511-B6B4-5DE5-BAEBEEE0A948}"/>
              </a:ext>
            </a:extLst>
          </p:cNvPr>
          <p:cNvSpPr txBox="1"/>
          <p:nvPr/>
        </p:nvSpPr>
        <p:spPr>
          <a:xfrm>
            <a:off x="921484" y="744546"/>
            <a:ext cx="4328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</a:rPr>
              <a:t>The kit.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CA4E877-B6BC-C504-695A-AAE8470CF1A5}"/>
              </a:ext>
            </a:extLst>
          </p:cNvPr>
          <p:cNvSpPr/>
          <p:nvPr/>
        </p:nvSpPr>
        <p:spPr>
          <a:xfrm flipV="1">
            <a:off x="4464601" y="690205"/>
            <a:ext cx="2710895" cy="3816000"/>
          </a:xfrm>
          <a:prstGeom prst="roundRect">
            <a:avLst>
              <a:gd name="adj" fmla="val 9240"/>
            </a:avLst>
          </a:prstGeom>
          <a:noFill/>
          <a:ln w="76200">
            <a:solidFill>
              <a:schemeClr val="accent6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037894-81DD-9F04-CDE3-C0E33C19682B}"/>
              </a:ext>
            </a:extLst>
          </p:cNvPr>
          <p:cNvSpPr txBox="1"/>
          <p:nvPr/>
        </p:nvSpPr>
        <p:spPr>
          <a:xfrm>
            <a:off x="4679194" y="3165718"/>
            <a:ext cx="1339864" cy="1140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GB" sz="2000" dirty="0">
                <a:solidFill>
                  <a:schemeClr val="bg2">
                    <a:lumMod val="10000"/>
                  </a:schemeClr>
                </a:solidFill>
                <a:latin typeface="Montserrat ExtraBold" panose="00000900000000000000" pitchFamily="50" charset="0"/>
              </a:rPr>
              <a:t>Your</a:t>
            </a:r>
            <a:br>
              <a:rPr lang="en-GB" sz="2000" dirty="0">
                <a:solidFill>
                  <a:schemeClr val="bg2">
                    <a:lumMod val="10000"/>
                  </a:schemeClr>
                </a:solidFill>
                <a:latin typeface="Montserrat ExtraBold" panose="00000900000000000000" pitchFamily="50" charset="0"/>
              </a:rPr>
            </a:br>
            <a:r>
              <a:rPr lang="en-GB" sz="2000" dirty="0">
                <a:solidFill>
                  <a:schemeClr val="bg2">
                    <a:lumMod val="10000"/>
                  </a:schemeClr>
                </a:solidFill>
                <a:latin typeface="Montserrat ExtraBold" panose="00000900000000000000" pitchFamily="50" charset="0"/>
              </a:rPr>
              <a:t>Official</a:t>
            </a:r>
            <a:br>
              <a:rPr lang="en-GB" sz="2000" dirty="0">
                <a:solidFill>
                  <a:schemeClr val="bg2">
                    <a:lumMod val="10000"/>
                  </a:schemeClr>
                </a:solidFill>
                <a:latin typeface="Montserrat ExtraBold" panose="00000900000000000000" pitchFamily="50" charset="0"/>
              </a:rPr>
            </a:br>
            <a:r>
              <a:rPr lang="en-GB" sz="2000" dirty="0">
                <a:solidFill>
                  <a:schemeClr val="bg2">
                    <a:lumMod val="10000"/>
                  </a:schemeClr>
                </a:solidFill>
                <a:latin typeface="Montserrat ExtraBold" panose="00000900000000000000" pitchFamily="50" charset="0"/>
              </a:rPr>
              <a:t>License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F08F3C1-040C-F02C-38EC-820BBAA4D8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9328" y="805766"/>
            <a:ext cx="2503143" cy="1583931"/>
          </a:xfrm>
          <a:prstGeom prst="rect">
            <a:avLst/>
          </a:prstGeom>
        </p:spPr>
      </p:pic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A78611AE-71EF-E774-3A9D-6D4C6B01554F}"/>
              </a:ext>
            </a:extLst>
          </p:cNvPr>
          <p:cNvSpPr/>
          <p:nvPr/>
        </p:nvSpPr>
        <p:spPr>
          <a:xfrm flipV="1">
            <a:off x="7422457" y="690205"/>
            <a:ext cx="4090105" cy="1800000"/>
          </a:xfrm>
          <a:prstGeom prst="roundRect">
            <a:avLst>
              <a:gd name="adj" fmla="val 16766"/>
            </a:avLst>
          </a:prstGeom>
          <a:noFill/>
          <a:ln w="76200">
            <a:solidFill>
              <a:srgbClr val="CEEAD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577F5B0-5CCD-78D9-8ACD-AA072EFF77BA}"/>
              </a:ext>
            </a:extLst>
          </p:cNvPr>
          <p:cNvSpPr txBox="1"/>
          <p:nvPr/>
        </p:nvSpPr>
        <p:spPr>
          <a:xfrm>
            <a:off x="5955736" y="3406906"/>
            <a:ext cx="10613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6000" dirty="0">
                <a:solidFill>
                  <a:schemeClr val="accent6">
                    <a:lumMod val="50000"/>
                    <a:lumOff val="50000"/>
                    <a:alpha val="20000"/>
                  </a:schemeClr>
                </a:solidFill>
                <a:latin typeface="Montserrat ExtraBold" panose="00000900000000000000" pitchFamily="50" charset="0"/>
              </a:rPr>
              <a:t>1</a:t>
            </a:r>
          </a:p>
        </p:txBody>
      </p:sp>
      <p:pic>
        <p:nvPicPr>
          <p:cNvPr id="50" name="Picture 49" descr="STRESS, ANXIETY, BURNOUT, PANIC, DEPRESSION.&#10;&#10;AI-generated content may be incorrect.">
            <a:extLst>
              <a:ext uri="{FF2B5EF4-FFF2-40B4-BE49-F238E27FC236}">
                <a16:creationId xmlns:a16="http://schemas.microsoft.com/office/drawing/2014/main" id="{B43B20B9-CE50-FB29-8793-E92B2EA9B1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562" y="819310"/>
            <a:ext cx="1548000" cy="1548000"/>
          </a:xfrm>
          <a:prstGeom prst="roundRect">
            <a:avLst>
              <a:gd name="adj" fmla="val 13633"/>
            </a:avLst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A32C638C-8680-E12D-DF84-F7DB5E5C5B61}"/>
              </a:ext>
            </a:extLst>
          </p:cNvPr>
          <p:cNvSpPr txBox="1"/>
          <p:nvPr/>
        </p:nvSpPr>
        <p:spPr>
          <a:xfrm>
            <a:off x="9198173" y="1214656"/>
            <a:ext cx="1339864" cy="1140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GB" sz="2000" dirty="0">
                <a:solidFill>
                  <a:schemeClr val="bg2">
                    <a:lumMod val="10000"/>
                  </a:schemeClr>
                </a:solidFill>
                <a:latin typeface="Montserrat ExtraBold" panose="00000900000000000000" pitchFamily="50" charset="0"/>
              </a:rPr>
              <a:t>Custom</a:t>
            </a:r>
          </a:p>
          <a:p>
            <a:pPr>
              <a:lnSpc>
                <a:spcPts val="2800"/>
              </a:lnSpc>
            </a:pPr>
            <a:r>
              <a:rPr lang="en-GB" sz="2000" dirty="0">
                <a:solidFill>
                  <a:schemeClr val="bg2">
                    <a:lumMod val="10000"/>
                  </a:schemeClr>
                </a:solidFill>
                <a:latin typeface="Montserrat ExtraBold" panose="00000900000000000000" pitchFamily="50" charset="0"/>
              </a:rPr>
              <a:t>QR Code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DE05794-7F0A-0129-059A-5B1B73BFA50F}"/>
              </a:ext>
            </a:extLst>
          </p:cNvPr>
          <p:cNvSpPr txBox="1"/>
          <p:nvPr/>
        </p:nvSpPr>
        <p:spPr>
          <a:xfrm>
            <a:off x="10267878" y="1462906"/>
            <a:ext cx="10613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6000" dirty="0">
                <a:solidFill>
                  <a:schemeClr val="tx1">
                    <a:alpha val="20000"/>
                  </a:schemeClr>
                </a:solidFill>
                <a:latin typeface="Montserrat ExtraBold" panose="00000900000000000000" pitchFamily="50" charset="0"/>
              </a:rPr>
              <a:t>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1F7C882-1406-7326-8DC3-A484B280E3FE}"/>
              </a:ext>
            </a:extLst>
          </p:cNvPr>
          <p:cNvSpPr txBox="1"/>
          <p:nvPr/>
        </p:nvSpPr>
        <p:spPr>
          <a:xfrm>
            <a:off x="7659847" y="3883864"/>
            <a:ext cx="2710895" cy="421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GB" sz="2000" dirty="0">
                <a:solidFill>
                  <a:schemeClr val="bg2">
                    <a:lumMod val="10000"/>
                  </a:schemeClr>
                </a:solidFill>
                <a:latin typeface="Montserrat ExtraBold" panose="00000900000000000000" pitchFamily="50" charset="0"/>
              </a:rPr>
              <a:t>Custom Link</a:t>
            </a:r>
          </a:p>
        </p:txBody>
      </p:sp>
      <p:pic>
        <p:nvPicPr>
          <p:cNvPr id="65" name="Picture 64" descr="The image depicts a black silhouette of a shield with a white checkmark inside, symbolizing approval or a go-ahead.&#10;&#10;AI-generated content may be incorrect.">
            <a:extLst>
              <a:ext uri="{FF2B5EF4-FFF2-40B4-BE49-F238E27FC236}">
                <a16:creationId xmlns:a16="http://schemas.microsoft.com/office/drawing/2014/main" id="{60563ED0-746F-C4E9-AE04-A8130085CC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606" y="2820247"/>
            <a:ext cx="324000" cy="324000"/>
          </a:xfrm>
          <a:prstGeom prst="rect">
            <a:avLst/>
          </a:prstGeom>
        </p:spPr>
      </p:pic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D1D46F32-8D11-E5CA-6F59-A8E423AA9675}"/>
              </a:ext>
            </a:extLst>
          </p:cNvPr>
          <p:cNvSpPr/>
          <p:nvPr/>
        </p:nvSpPr>
        <p:spPr>
          <a:xfrm flipV="1">
            <a:off x="7422457" y="2706205"/>
            <a:ext cx="4090105" cy="1800000"/>
          </a:xfrm>
          <a:prstGeom prst="roundRect">
            <a:avLst>
              <a:gd name="adj" fmla="val 16766"/>
            </a:avLst>
          </a:prstGeom>
          <a:noFill/>
          <a:ln w="76200">
            <a:solidFill>
              <a:schemeClr val="accent1">
                <a:lumMod val="75000"/>
                <a:alpha val="2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A99BE44-1357-0390-8DF3-CE706E5066E7}"/>
              </a:ext>
            </a:extLst>
          </p:cNvPr>
          <p:cNvSpPr txBox="1"/>
          <p:nvPr/>
        </p:nvSpPr>
        <p:spPr>
          <a:xfrm>
            <a:off x="10267878" y="3406906"/>
            <a:ext cx="10613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6000" dirty="0">
                <a:solidFill>
                  <a:schemeClr val="accent1">
                    <a:lumMod val="75000"/>
                    <a:alpha val="20000"/>
                  </a:schemeClr>
                </a:solidFill>
                <a:latin typeface="Montserrat ExtraBold" panose="00000900000000000000" pitchFamily="50" charset="0"/>
              </a:rPr>
              <a:t>3</a:t>
            </a:r>
          </a:p>
        </p:txBody>
      </p:sp>
      <p:pic>
        <p:nvPicPr>
          <p:cNvPr id="76" name="Picture 75" descr="The image depicts a black and white heart symbol with a QR code superimposed in the center.&#10;&#10;AI-generated content may be incorrect.">
            <a:extLst>
              <a:ext uri="{FF2B5EF4-FFF2-40B4-BE49-F238E27FC236}">
                <a16:creationId xmlns:a16="http://schemas.microsoft.com/office/drawing/2014/main" id="{708FE955-A5D9-132B-7A3B-4D8E8D3C59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09537" y="952898"/>
            <a:ext cx="252000" cy="252000"/>
          </a:xfrm>
          <a:prstGeom prst="rect">
            <a:avLst/>
          </a:prstGeom>
        </p:spPr>
      </p:pic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711A6132-3145-7EB3-F9B7-2BCEA5FC0618}"/>
              </a:ext>
            </a:extLst>
          </p:cNvPr>
          <p:cNvSpPr/>
          <p:nvPr/>
        </p:nvSpPr>
        <p:spPr>
          <a:xfrm flipV="1">
            <a:off x="7559509" y="2864669"/>
            <a:ext cx="3816000" cy="576000"/>
          </a:xfrm>
          <a:prstGeom prst="roundRect">
            <a:avLst>
              <a:gd name="adj" fmla="val 28461"/>
            </a:avLst>
          </a:prstGeom>
          <a:solidFill>
            <a:srgbClr val="FFC926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2D85138E-2B9F-0270-C4FD-7B4CEE05AA49}"/>
              </a:ext>
            </a:extLst>
          </p:cNvPr>
          <p:cNvSpPr txBox="1"/>
          <p:nvPr/>
        </p:nvSpPr>
        <p:spPr>
          <a:xfrm>
            <a:off x="7894877" y="2926278"/>
            <a:ext cx="3145264" cy="409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GB" sz="1500" spc="50" dirty="0">
                <a:solidFill>
                  <a:schemeClr val="accent2"/>
                </a:solidFill>
                <a:latin typeface="Montserrat Medium" panose="00000600000000000000" pitchFamily="50" charset="0"/>
              </a:rPr>
              <a:t>secondaid.com/?sa=1234567</a:t>
            </a:r>
          </a:p>
        </p:txBody>
      </p:sp>
      <p:pic>
        <p:nvPicPr>
          <p:cNvPr id="88" name="Picture 87" descr="The image depicts a black, stylized chain link.&#10;&#10;AI-generated content may be incorrect.">
            <a:extLst>
              <a:ext uri="{FF2B5EF4-FFF2-40B4-BE49-F238E27FC236}">
                <a16:creationId xmlns:a16="http://schemas.microsoft.com/office/drawing/2014/main" id="{44A7B641-91AA-0B4C-EC65-437BA22798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64395" y="3639771"/>
            <a:ext cx="254448" cy="252000"/>
          </a:xfrm>
          <a:prstGeom prst="rect">
            <a:avLst/>
          </a:prstGeom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C3523B05-240B-7974-D13C-2407480F2945}"/>
              </a:ext>
            </a:extLst>
          </p:cNvPr>
          <p:cNvSpPr txBox="1"/>
          <p:nvPr/>
        </p:nvSpPr>
        <p:spPr>
          <a:xfrm>
            <a:off x="921484" y="3865642"/>
            <a:ext cx="4592009" cy="786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600" i="1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50" charset="0"/>
              </a:rPr>
              <a:t>Immediately available</a:t>
            </a:r>
            <a:br>
              <a:rPr lang="en-GB" sz="1600" i="1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50" charset="0"/>
              </a:rPr>
            </a:br>
            <a:r>
              <a:rPr lang="en-GB" sz="1600" i="1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50" charset="0"/>
              </a:rPr>
              <a:t>after purchase.</a:t>
            </a:r>
            <a:endParaRPr lang="en-GB" sz="1600" b="1" i="1" dirty="0">
              <a:solidFill>
                <a:schemeClr val="bg1">
                  <a:lumMod val="65000"/>
                </a:schemeClr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200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BFCF68-FFC3-7C0C-1B03-8125820071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D5DCA0A-53A9-C747-375B-7A58111B4481}"/>
              </a:ext>
            </a:extLst>
          </p:cNvPr>
          <p:cNvSpPr/>
          <p:nvPr/>
        </p:nvSpPr>
        <p:spPr>
          <a:xfrm flipV="1">
            <a:off x="0" y="4949505"/>
            <a:ext cx="12192001" cy="1908495"/>
          </a:xfrm>
          <a:prstGeom prst="rect">
            <a:avLst/>
          </a:prstGeom>
          <a:solidFill>
            <a:srgbClr val="009739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9" name="Picture 8" descr="The image depicts a simple, green cross symbol with a heart in its center.&#10;&#10;AI-generated content may be incorrect.">
            <a:extLst>
              <a:ext uri="{FF2B5EF4-FFF2-40B4-BE49-F238E27FC236}">
                <a16:creationId xmlns:a16="http://schemas.microsoft.com/office/drawing/2014/main" id="{B23C9769-A4EA-382E-C008-02084ADF27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72" y="5420563"/>
            <a:ext cx="966378" cy="966376"/>
          </a:xfrm>
          <a:prstGeom prst="round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6B26CB8-7E03-AABA-8E6F-0EB62D14AF48}"/>
              </a:ext>
            </a:extLst>
          </p:cNvPr>
          <p:cNvSpPr txBox="1"/>
          <p:nvPr/>
        </p:nvSpPr>
        <p:spPr>
          <a:xfrm>
            <a:off x="2134461" y="5437340"/>
            <a:ext cx="292580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Montserrat ExtraBold" panose="00000900000000000000" pitchFamily="50" charset="0"/>
              </a:rPr>
              <a:t>Second Aid</a:t>
            </a:r>
          </a:p>
          <a:p>
            <a:r>
              <a:rPr lang="en-GB" sz="2800" dirty="0">
                <a:latin typeface="Montserrat" panose="00000500000000000000" pitchFamily="50" charset="0"/>
              </a:rPr>
              <a:t>secondaid.com</a:t>
            </a:r>
            <a:endParaRPr lang="en-GB" sz="2800" dirty="0">
              <a:latin typeface="Montserrat ExtraBold" panose="00000900000000000000" pitchFamily="50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42E7F19-94B6-DAAA-E323-2AC17C1BE006}"/>
              </a:ext>
            </a:extLst>
          </p:cNvPr>
          <p:cNvSpPr txBox="1"/>
          <p:nvPr/>
        </p:nvSpPr>
        <p:spPr>
          <a:xfrm>
            <a:off x="921484" y="1288383"/>
            <a:ext cx="3853716" cy="1559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en-GB" sz="4000" dirty="0">
                <a:solidFill>
                  <a:schemeClr val="bg2">
                    <a:lumMod val="10000"/>
                  </a:schemeClr>
                </a:solidFill>
                <a:latin typeface="Montserrat ExtraBold" panose="00000900000000000000" pitchFamily="50" charset="0"/>
              </a:rPr>
              <a:t>Your license awaits.</a:t>
            </a:r>
            <a:endParaRPr lang="en-GB" sz="4000" dirty="0">
              <a:solidFill>
                <a:schemeClr val="accent2"/>
              </a:solidFill>
              <a:latin typeface="Montserrat ExtraBold" panose="00000900000000000000" pitchFamily="50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63F0984-D567-394D-1CF5-F65C99304A05}"/>
              </a:ext>
            </a:extLst>
          </p:cNvPr>
          <p:cNvSpPr txBox="1"/>
          <p:nvPr/>
        </p:nvSpPr>
        <p:spPr>
          <a:xfrm>
            <a:off x="921484" y="744546"/>
            <a:ext cx="7727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</a:rPr>
              <a:t>First Aid, Body. Second Aid, Mind.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7735C4-BE57-75A7-F672-6864A1194888}"/>
              </a:ext>
            </a:extLst>
          </p:cNvPr>
          <p:cNvSpPr txBox="1"/>
          <p:nvPr/>
        </p:nvSpPr>
        <p:spPr>
          <a:xfrm>
            <a:off x="921484" y="3782419"/>
            <a:ext cx="6156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2"/>
                </a:solidFill>
                <a:latin typeface="Montserrat" panose="00000500000000000000" pitchFamily="50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www.secondaid.com</a:t>
            </a:r>
            <a:endParaRPr lang="en-GB" sz="2800" b="1" dirty="0">
              <a:solidFill>
                <a:schemeClr val="accent2"/>
              </a:solidFill>
              <a:latin typeface="Montserrat" panose="00000500000000000000" pitchFamily="50" charset="0"/>
            </a:endParaRPr>
          </a:p>
        </p:txBody>
      </p:sp>
      <p:pic>
        <p:nvPicPr>
          <p:cNvPr id="11" name="Picture 10" descr="Hand Drawn Arrows PNGs for Free Download">
            <a:extLst>
              <a:ext uri="{FF2B5EF4-FFF2-40B4-BE49-F238E27FC236}">
                <a16:creationId xmlns:a16="http://schemas.microsoft.com/office/drawing/2014/main" id="{34900B94-15C5-D6A8-7F36-4B0A5056F1C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0201934" flipH="1">
            <a:off x="3007320" y="2195827"/>
            <a:ext cx="1451630" cy="145163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2C4370A5-0664-9DEC-ECAE-DD30D865CA3C}"/>
              </a:ext>
            </a:extLst>
          </p:cNvPr>
          <p:cNvGrpSpPr/>
          <p:nvPr/>
        </p:nvGrpSpPr>
        <p:grpSpPr>
          <a:xfrm>
            <a:off x="8458865" y="859787"/>
            <a:ext cx="2741102" cy="3456000"/>
            <a:chOff x="4625173" y="859787"/>
            <a:chExt cx="2741102" cy="3456000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24272493-DAA5-AA7E-1C12-952FCEFC32B4}"/>
                </a:ext>
              </a:extLst>
            </p:cNvPr>
            <p:cNvSpPr/>
            <p:nvPr/>
          </p:nvSpPr>
          <p:spPr>
            <a:xfrm flipV="1">
              <a:off x="4625173" y="859787"/>
              <a:ext cx="2710895" cy="3456000"/>
            </a:xfrm>
            <a:prstGeom prst="roundRect">
              <a:avLst>
                <a:gd name="adj" fmla="val 9240"/>
              </a:avLst>
            </a:prstGeom>
            <a:solidFill>
              <a:schemeClr val="accent1">
                <a:alpha val="10196"/>
              </a:schemeClr>
            </a:solidFill>
            <a:ln w="76200">
              <a:solidFill>
                <a:srgbClr val="F9E5A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626A034-85D4-9472-CB0C-532E2D0A2110}"/>
                </a:ext>
              </a:extLst>
            </p:cNvPr>
            <p:cNvSpPr txBox="1"/>
            <p:nvPr/>
          </p:nvSpPr>
          <p:spPr>
            <a:xfrm>
              <a:off x="4881828" y="2535745"/>
              <a:ext cx="248444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>
                  <a:solidFill>
                    <a:schemeClr val="bg2">
                      <a:lumMod val="10000"/>
                    </a:schemeClr>
                  </a:solidFill>
                  <a:latin typeface="Montserrat ExtraBold" panose="00000900000000000000" pitchFamily="50" charset="0"/>
                </a:rPr>
                <a:t>Use </a:t>
              </a:r>
              <a:r>
                <a:rPr lang="en-GB" sz="2000" dirty="0">
                  <a:solidFill>
                    <a:schemeClr val="accent2"/>
                  </a:solidFill>
                  <a:latin typeface="Montserrat ExtraBold" panose="00000900000000000000" pitchFamily="50" charset="0"/>
                </a:rPr>
                <a:t>discount code</a:t>
              </a:r>
              <a:r>
                <a:rPr lang="en-GB" sz="2000" dirty="0">
                  <a:latin typeface="Montserrat ExtraBold" panose="00000900000000000000" pitchFamily="50" charset="0"/>
                </a:rPr>
                <a:t> </a:t>
              </a:r>
              <a:r>
                <a:rPr lang="en-GB" sz="2000" dirty="0">
                  <a:solidFill>
                    <a:schemeClr val="bg2">
                      <a:lumMod val="10000"/>
                    </a:schemeClr>
                  </a:solidFill>
                  <a:latin typeface="Montserrat ExtraBold" panose="00000900000000000000" pitchFamily="50" charset="0"/>
                </a:rPr>
                <a:t>for up to 30% off</a:t>
              </a:r>
            </a:p>
          </p:txBody>
        </p:sp>
        <p:pic>
          <p:nvPicPr>
            <p:cNvPr id="20" name="Picture 19" descr="The image depicts a simple, yellow gold-colored circular badge with a black percentage symbol (%) inside it.&#10;&#10;AI-generated content may be incorrect.">
              <a:extLst>
                <a:ext uri="{FF2B5EF4-FFF2-40B4-BE49-F238E27FC236}">
                  <a16:creationId xmlns:a16="http://schemas.microsoft.com/office/drawing/2014/main" id="{3E51D1A0-DFE6-CEA4-CABC-0AA5C5570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04547" y="1221657"/>
              <a:ext cx="1178134" cy="1131009"/>
            </a:xfrm>
            <a:prstGeom prst="rect">
              <a:avLst/>
            </a:prstGeom>
          </p:spPr>
        </p:pic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C05E2619-EF96-2292-9A1F-7E84445BFD8D}"/>
                </a:ext>
              </a:extLst>
            </p:cNvPr>
            <p:cNvSpPr/>
            <p:nvPr/>
          </p:nvSpPr>
          <p:spPr>
            <a:xfrm>
              <a:off x="4914166" y="3654645"/>
              <a:ext cx="2160000" cy="446465"/>
            </a:xfrm>
            <a:prstGeom prst="roundRect">
              <a:avLst>
                <a:gd name="adj" fmla="val 36828"/>
              </a:avLst>
            </a:prstGeom>
            <a:solidFill>
              <a:srgbClr val="95720B">
                <a:alpha val="10196"/>
              </a:srgbClr>
            </a:solidFill>
            <a:ln w="38100"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195CAED-9166-433F-53DA-D2434240937F}"/>
                </a:ext>
              </a:extLst>
            </p:cNvPr>
            <p:cNvSpPr txBox="1"/>
            <p:nvPr/>
          </p:nvSpPr>
          <p:spPr>
            <a:xfrm>
              <a:off x="5059591" y="3685147"/>
              <a:ext cx="18420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spc="300" dirty="0">
                  <a:solidFill>
                    <a:schemeClr val="accent2"/>
                  </a:solidFill>
                  <a:latin typeface="Font Awesome 6 Pro Solid" panose="02000903000000000000" pitchFamily="50" charset="0"/>
                </a:rPr>
                <a:t>c123456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6129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5B99B5-88B1-42D2-907F-14D1BD3B60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4FA70E4-814E-AD9D-F4E2-78C29F38D2A3}"/>
              </a:ext>
            </a:extLst>
          </p:cNvPr>
          <p:cNvSpPr/>
          <p:nvPr/>
        </p:nvSpPr>
        <p:spPr>
          <a:xfrm flipV="1">
            <a:off x="0" y="4949505"/>
            <a:ext cx="12192001" cy="1908495"/>
          </a:xfrm>
          <a:prstGeom prst="rect">
            <a:avLst/>
          </a:prstGeom>
          <a:solidFill>
            <a:srgbClr val="009739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3" name="Picture 2" descr="The image depicts a red first aid sign with a QR code on a green square, and a blue recycling bin is placed next to it.&#10;&#10;AI-generated content may be incorrect.">
            <a:extLst>
              <a:ext uri="{FF2B5EF4-FFF2-40B4-BE49-F238E27FC236}">
                <a16:creationId xmlns:a16="http://schemas.microsoft.com/office/drawing/2014/main" id="{4FC56715-D4DB-5AD8-FB39-F8E5341D3B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583" y="3732679"/>
            <a:ext cx="5170933" cy="2450679"/>
          </a:xfrm>
          <a:prstGeom prst="round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92EB93E-ECB7-9792-10F2-614A4711BA04}"/>
              </a:ext>
            </a:extLst>
          </p:cNvPr>
          <p:cNvSpPr txBox="1"/>
          <p:nvPr/>
        </p:nvSpPr>
        <p:spPr>
          <a:xfrm>
            <a:off x="2134461" y="5437340"/>
            <a:ext cx="256672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Montserrat" panose="00000500000000000000" pitchFamily="50" charset="0"/>
              </a:rPr>
              <a:t>What is</a:t>
            </a:r>
          </a:p>
          <a:p>
            <a:r>
              <a:rPr lang="en-GB" sz="2800" dirty="0">
                <a:latin typeface="Montserrat ExtraBold" panose="00000900000000000000" pitchFamily="50" charset="0"/>
              </a:rPr>
              <a:t>Second Aid?</a:t>
            </a:r>
          </a:p>
        </p:txBody>
      </p:sp>
      <p:pic>
        <p:nvPicPr>
          <p:cNvPr id="19" name="Picture 18" descr="The image depicts a simple, green cross symbol with a heart in its center.&#10;&#10;AI-generated content may be incorrect.">
            <a:extLst>
              <a:ext uri="{FF2B5EF4-FFF2-40B4-BE49-F238E27FC236}">
                <a16:creationId xmlns:a16="http://schemas.microsoft.com/office/drawing/2014/main" id="{BBD310E9-3698-F592-4C4B-A1196C3909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72" y="5420563"/>
            <a:ext cx="966378" cy="966376"/>
          </a:xfrm>
          <a:prstGeom prst="round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ADA3043-175B-D7C7-1B00-73391FECF244}"/>
              </a:ext>
            </a:extLst>
          </p:cNvPr>
          <p:cNvSpPr txBox="1"/>
          <p:nvPr/>
        </p:nvSpPr>
        <p:spPr>
          <a:xfrm>
            <a:off x="921484" y="1288383"/>
            <a:ext cx="10112276" cy="1559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en-GB" sz="4000" dirty="0">
                <a:solidFill>
                  <a:schemeClr val="bg2">
                    <a:lumMod val="10000"/>
                  </a:schemeClr>
                </a:solidFill>
                <a:latin typeface="Montserrat ExtraBold" panose="00000900000000000000" pitchFamily="50" charset="0"/>
              </a:rPr>
              <a:t>What </a:t>
            </a:r>
            <a:r>
              <a:rPr lang="en-GB" sz="4000" dirty="0">
                <a:solidFill>
                  <a:srgbClr val="C00000"/>
                </a:solidFill>
                <a:latin typeface="Montserrat ExtraBold" panose="00000900000000000000" pitchFamily="50" charset="0"/>
              </a:rPr>
              <a:t>First Aid </a:t>
            </a:r>
            <a:r>
              <a:rPr lang="en-GB" sz="4000" dirty="0">
                <a:solidFill>
                  <a:schemeClr val="bg2">
                    <a:lumMod val="10000"/>
                  </a:schemeClr>
                </a:solidFill>
                <a:latin typeface="Montserrat ExtraBold" panose="00000900000000000000" pitchFamily="50" charset="0"/>
              </a:rPr>
              <a:t>is for </a:t>
            </a:r>
            <a:r>
              <a:rPr lang="en-GB" sz="4000" dirty="0">
                <a:solidFill>
                  <a:schemeClr val="accent4"/>
                </a:solidFill>
                <a:latin typeface="Montserrat ExtraBold" panose="00000900000000000000" pitchFamily="50" charset="0"/>
              </a:rPr>
              <a:t>Physical Health</a:t>
            </a:r>
            <a:r>
              <a:rPr lang="en-GB" sz="4000" dirty="0">
                <a:solidFill>
                  <a:schemeClr val="bg2">
                    <a:lumMod val="10000"/>
                  </a:schemeClr>
                </a:solidFill>
                <a:latin typeface="Montserrat ExtraBold" panose="00000900000000000000" pitchFamily="50" charset="0"/>
              </a:rPr>
              <a:t>, </a:t>
            </a:r>
            <a:r>
              <a:rPr lang="en-GB" sz="4000" dirty="0">
                <a:latin typeface="Montserrat ExtraBold" panose="00000900000000000000" pitchFamily="50" charset="0"/>
              </a:rPr>
              <a:t>Second Aid</a:t>
            </a:r>
            <a:r>
              <a:rPr lang="en-GB" sz="4000" dirty="0">
                <a:solidFill>
                  <a:schemeClr val="tx2"/>
                </a:solidFill>
                <a:latin typeface="Montserrat ExtraBold" panose="00000900000000000000" pitchFamily="50" charset="0"/>
              </a:rPr>
              <a:t> </a:t>
            </a:r>
            <a:r>
              <a:rPr lang="en-GB" sz="4000" dirty="0">
                <a:solidFill>
                  <a:schemeClr val="bg2">
                    <a:lumMod val="10000"/>
                  </a:schemeClr>
                </a:solidFill>
                <a:latin typeface="Montserrat ExtraBold" panose="00000900000000000000" pitchFamily="50" charset="0"/>
              </a:rPr>
              <a:t>is for </a:t>
            </a:r>
            <a:r>
              <a:rPr lang="en-GB" sz="4000" dirty="0">
                <a:latin typeface="Montserrat ExtraBold" panose="00000900000000000000" pitchFamily="50" charset="0"/>
              </a:rPr>
              <a:t>Mental Health</a:t>
            </a:r>
            <a:r>
              <a:rPr lang="en-GB" sz="4000" dirty="0">
                <a:solidFill>
                  <a:schemeClr val="bg2">
                    <a:lumMod val="10000"/>
                  </a:schemeClr>
                </a:solidFill>
                <a:latin typeface="Montserrat ExtraBold" panose="00000900000000000000" pitchFamily="50" charset="0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123E851-AD67-E5C6-4FEC-7AF5A95FEF2A}"/>
              </a:ext>
            </a:extLst>
          </p:cNvPr>
          <p:cNvSpPr txBox="1"/>
          <p:nvPr/>
        </p:nvSpPr>
        <p:spPr>
          <a:xfrm>
            <a:off x="921484" y="744546"/>
            <a:ext cx="7727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</a:rPr>
              <a:t>It’s simple.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7B21D2C-49ED-CF1F-9637-4BADAA7CAA6B}"/>
              </a:ext>
            </a:extLst>
          </p:cNvPr>
          <p:cNvSpPr txBox="1"/>
          <p:nvPr/>
        </p:nvSpPr>
        <p:spPr>
          <a:xfrm>
            <a:off x="921484" y="3865642"/>
            <a:ext cx="4592009" cy="786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600" i="1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</a:rPr>
              <a:t>For detailed information,</a:t>
            </a:r>
          </a:p>
          <a:p>
            <a:pPr>
              <a:lnSpc>
                <a:spcPct val="150000"/>
              </a:lnSpc>
            </a:pPr>
            <a:r>
              <a:rPr lang="en-GB" sz="1600" i="1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</a:rPr>
              <a:t>visit </a:t>
            </a:r>
            <a:r>
              <a:rPr lang="en-GB" sz="1600" b="1" i="1" dirty="0">
                <a:latin typeface="Montserrat" panose="00000500000000000000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secondaid.com/about</a:t>
            </a:r>
            <a:endParaRPr lang="en-GB" sz="1600" b="1" i="1" dirty="0">
              <a:latin typeface="Montserrat" panose="00000500000000000000" pitchFamily="50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5704CB1-75D4-25AF-37B0-ACD99F790A2C}"/>
              </a:ext>
            </a:extLst>
          </p:cNvPr>
          <p:cNvSpPr/>
          <p:nvPr/>
        </p:nvSpPr>
        <p:spPr>
          <a:xfrm flipV="1">
            <a:off x="935030" y="2174584"/>
            <a:ext cx="3217023" cy="595707"/>
          </a:xfrm>
          <a:prstGeom prst="rect">
            <a:avLst/>
          </a:prstGeom>
          <a:solidFill>
            <a:srgbClr val="009739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E639AC9-9931-C080-70B0-E2DE73FF864C}"/>
              </a:ext>
            </a:extLst>
          </p:cNvPr>
          <p:cNvSpPr/>
          <p:nvPr/>
        </p:nvSpPr>
        <p:spPr>
          <a:xfrm flipV="1">
            <a:off x="2611431" y="1430385"/>
            <a:ext cx="2366970" cy="595707"/>
          </a:xfrm>
          <a:prstGeom prst="rect">
            <a:avLst/>
          </a:prstGeom>
          <a:solidFill>
            <a:schemeClr val="accent4">
              <a:alpha val="1019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4" name="Picture 43" descr="Hand Drawn Arrows PNGs for Free Download">
            <a:extLst>
              <a:ext uri="{FF2B5EF4-FFF2-40B4-BE49-F238E27FC236}">
                <a16:creationId xmlns:a16="http://schemas.microsoft.com/office/drawing/2014/main" id="{7AE2CACB-036D-E575-A1CE-18FAA758DDC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0784312" flipH="1">
            <a:off x="9567071" y="2239654"/>
            <a:ext cx="2378692" cy="237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570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5AA329-4706-13CB-2EB9-6F35E14804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FC76237-3175-47F3-D319-AC685263CDFC}"/>
              </a:ext>
            </a:extLst>
          </p:cNvPr>
          <p:cNvSpPr/>
          <p:nvPr/>
        </p:nvSpPr>
        <p:spPr>
          <a:xfrm flipV="1">
            <a:off x="0" y="4949505"/>
            <a:ext cx="12192001" cy="1908495"/>
          </a:xfrm>
          <a:prstGeom prst="rect">
            <a:avLst/>
          </a:prstGeom>
          <a:solidFill>
            <a:srgbClr val="009739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25843AE-07E8-50BD-8ADC-675C72F53685}"/>
              </a:ext>
            </a:extLst>
          </p:cNvPr>
          <p:cNvSpPr txBox="1"/>
          <p:nvPr/>
        </p:nvSpPr>
        <p:spPr>
          <a:xfrm>
            <a:off x="2134461" y="5437340"/>
            <a:ext cx="235192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Montserrat" panose="00000500000000000000" pitchFamily="50" charset="0"/>
              </a:rPr>
              <a:t>First Aid vs</a:t>
            </a:r>
          </a:p>
          <a:p>
            <a:r>
              <a:rPr lang="en-GB" sz="2800" dirty="0">
                <a:latin typeface="Montserrat ExtraBold" panose="00000900000000000000" pitchFamily="50" charset="0"/>
              </a:rPr>
              <a:t>Second Aid</a:t>
            </a:r>
          </a:p>
        </p:txBody>
      </p:sp>
      <p:pic>
        <p:nvPicPr>
          <p:cNvPr id="19" name="Picture 18" descr="The image depicts a simple, green cross symbol with a heart in its center.&#10;&#10;AI-generated content may be incorrect.">
            <a:extLst>
              <a:ext uri="{FF2B5EF4-FFF2-40B4-BE49-F238E27FC236}">
                <a16:creationId xmlns:a16="http://schemas.microsoft.com/office/drawing/2014/main" id="{B01C262A-F4F6-A7BF-AF5B-C7B8276B54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72" y="5420563"/>
            <a:ext cx="966378" cy="966376"/>
          </a:xfrm>
          <a:prstGeom prst="round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BBFF09E-D53A-0775-1B1E-C830B641E14D}"/>
              </a:ext>
            </a:extLst>
          </p:cNvPr>
          <p:cNvSpPr/>
          <p:nvPr/>
        </p:nvSpPr>
        <p:spPr>
          <a:xfrm>
            <a:off x="5590432" y="540435"/>
            <a:ext cx="4978034" cy="5580000"/>
          </a:xfrm>
          <a:prstGeom prst="roundRect">
            <a:avLst>
              <a:gd name="adj" fmla="val 6486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A7321A-5D68-3C47-C284-4C04BE5E8C68}"/>
              </a:ext>
            </a:extLst>
          </p:cNvPr>
          <p:cNvSpPr txBox="1"/>
          <p:nvPr/>
        </p:nvSpPr>
        <p:spPr>
          <a:xfrm>
            <a:off x="921484" y="3865642"/>
            <a:ext cx="4592009" cy="786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600" i="1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</a:rPr>
              <a:t>For the full whitepaper: </a:t>
            </a:r>
            <a:r>
              <a:rPr lang="en-GB" sz="1600" b="1" i="1" dirty="0">
                <a:latin typeface="Montserrat" panose="00000500000000000000" pitchFamily="50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secondaid.com/whitepaper.pdf</a:t>
            </a:r>
            <a:endParaRPr lang="en-GB" sz="1600" b="1" i="1" dirty="0">
              <a:latin typeface="Montserrat" panose="00000500000000000000" pitchFamily="50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B29511-9626-191B-621D-BB56875CB684}"/>
              </a:ext>
            </a:extLst>
          </p:cNvPr>
          <p:cNvSpPr txBox="1"/>
          <p:nvPr/>
        </p:nvSpPr>
        <p:spPr>
          <a:xfrm>
            <a:off x="921484" y="1288383"/>
            <a:ext cx="4185609" cy="1559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en-GB" sz="4000" dirty="0">
                <a:solidFill>
                  <a:schemeClr val="bg2">
                    <a:lumMod val="10000"/>
                  </a:schemeClr>
                </a:solidFill>
                <a:latin typeface="Montserrat ExtraBold" panose="00000900000000000000" pitchFamily="50" charset="0"/>
              </a:rPr>
              <a:t>Here’s a </a:t>
            </a:r>
            <a:r>
              <a:rPr lang="en-GB" sz="4000" dirty="0">
                <a:latin typeface="Montserrat ExtraBold" panose="00000900000000000000" pitchFamily="50" charset="0"/>
              </a:rPr>
              <a:t>comparison</a:t>
            </a:r>
            <a:r>
              <a:rPr lang="en-GB" sz="4000" dirty="0">
                <a:solidFill>
                  <a:schemeClr val="bg2">
                    <a:lumMod val="10000"/>
                  </a:schemeClr>
                </a:solidFill>
                <a:latin typeface="Montserrat ExtraBold" panose="00000900000000000000" pitchFamily="50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B27902-817A-8A36-5DA4-A5D73739137E}"/>
              </a:ext>
            </a:extLst>
          </p:cNvPr>
          <p:cNvSpPr txBox="1"/>
          <p:nvPr/>
        </p:nvSpPr>
        <p:spPr>
          <a:xfrm>
            <a:off x="921484" y="744546"/>
            <a:ext cx="4249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</a:rPr>
              <a:t>It’s a mirror image.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BD7A99CD-285E-4C82-9FE2-12F8F00440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2455163"/>
              </p:ext>
            </p:extLst>
          </p:nvPr>
        </p:nvGraphicFramePr>
        <p:xfrm>
          <a:off x="5850102" y="739147"/>
          <a:ext cx="4470973" cy="5067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0489">
                  <a:extLst>
                    <a:ext uri="{9D8B030D-6E8A-4147-A177-3AD203B41FA5}">
                      <a16:colId xmlns:a16="http://schemas.microsoft.com/office/drawing/2014/main" val="695769403"/>
                    </a:ext>
                  </a:extLst>
                </a:gridCol>
                <a:gridCol w="2240484">
                  <a:extLst>
                    <a:ext uri="{9D8B030D-6E8A-4147-A177-3AD203B41FA5}">
                      <a16:colId xmlns:a16="http://schemas.microsoft.com/office/drawing/2014/main" val="3570255623"/>
                    </a:ext>
                  </a:extLst>
                </a:gridCol>
              </a:tblGrid>
              <a:tr h="77919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 dirty="0">
                          <a:solidFill>
                            <a:schemeClr val="accent6">
                              <a:lumMod val="90000"/>
                              <a:lumOff val="10000"/>
                            </a:schemeClr>
                          </a:solidFill>
                        </a:rPr>
                        <a:t>First Aid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 dirty="0">
                          <a:solidFill>
                            <a:schemeClr val="accent6">
                              <a:lumMod val="90000"/>
                              <a:lumOff val="10000"/>
                            </a:schemeClr>
                          </a:solidFill>
                        </a:rPr>
                        <a:t>Second Aid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6071216"/>
                  </a:ext>
                </a:extLst>
              </a:tr>
              <a:tr h="55719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 b="0" dirty="0">
                          <a:solidFill>
                            <a:schemeClr val="accent6">
                              <a:lumMod val="75000"/>
                              <a:lumOff val="25000"/>
                            </a:schemeClr>
                          </a:solidFill>
                        </a:rPr>
                        <a:t>Physical Health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 b="0" dirty="0">
                          <a:solidFill>
                            <a:schemeClr val="accent6">
                              <a:lumMod val="75000"/>
                              <a:lumOff val="25000"/>
                            </a:schemeClr>
                          </a:solidFill>
                        </a:rPr>
                        <a:t>Mental Health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5136612"/>
                  </a:ext>
                </a:extLst>
              </a:tr>
              <a:tr h="55719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 b="0" dirty="0">
                          <a:solidFill>
                            <a:schemeClr val="accent6">
                              <a:lumMod val="75000"/>
                              <a:lumOff val="25000"/>
                            </a:schemeClr>
                          </a:solidFill>
                        </a:rPr>
                        <a:t>Visible &amp; accessible</a:t>
                      </a:r>
                      <a:br>
                        <a:rPr lang="en-GB" sz="1400" b="0" dirty="0">
                          <a:solidFill>
                            <a:schemeClr val="accent6">
                              <a:lumMod val="75000"/>
                              <a:lumOff val="25000"/>
                            </a:schemeClr>
                          </a:solidFill>
                        </a:rPr>
                      </a:br>
                      <a:r>
                        <a:rPr lang="en-GB" sz="1400" b="0" dirty="0">
                          <a:solidFill>
                            <a:schemeClr val="accent6">
                              <a:lumMod val="75000"/>
                              <a:lumOff val="25000"/>
                            </a:schemeClr>
                          </a:solidFill>
                        </a:rPr>
                        <a:t>in emergencies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 b="0" dirty="0">
                          <a:solidFill>
                            <a:schemeClr val="accent6">
                              <a:lumMod val="75000"/>
                              <a:lumOff val="25000"/>
                            </a:schemeClr>
                          </a:solidFill>
                        </a:rPr>
                        <a:t>Visible &amp; accessible</a:t>
                      </a:r>
                      <a:br>
                        <a:rPr lang="en-GB" sz="1400" b="0" dirty="0">
                          <a:solidFill>
                            <a:schemeClr val="accent6">
                              <a:lumMod val="75000"/>
                              <a:lumOff val="25000"/>
                            </a:schemeClr>
                          </a:solidFill>
                        </a:rPr>
                      </a:br>
                      <a:r>
                        <a:rPr lang="en-GB" sz="1400" b="0" dirty="0">
                          <a:solidFill>
                            <a:schemeClr val="accent6">
                              <a:lumMod val="75000"/>
                              <a:lumOff val="25000"/>
                            </a:schemeClr>
                          </a:solidFill>
                        </a:rPr>
                        <a:t>in emergencies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6687483"/>
                  </a:ext>
                </a:extLst>
              </a:tr>
              <a:tr h="55719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 b="0" dirty="0">
                          <a:solidFill>
                            <a:schemeClr val="accent6">
                              <a:lumMod val="75000"/>
                              <a:lumOff val="25000"/>
                            </a:schemeClr>
                          </a:solidFill>
                        </a:rPr>
                        <a:t>Stops bleeding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 b="0" dirty="0">
                          <a:solidFill>
                            <a:schemeClr val="accent6">
                              <a:lumMod val="75000"/>
                              <a:lumOff val="25000"/>
                            </a:schemeClr>
                          </a:solidFill>
                        </a:rPr>
                        <a:t>Stops overload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144315"/>
                  </a:ext>
                </a:extLst>
              </a:tr>
              <a:tr h="55719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 b="0" dirty="0">
                          <a:solidFill>
                            <a:schemeClr val="accent6">
                              <a:lumMod val="75000"/>
                              <a:lumOff val="25000"/>
                            </a:schemeClr>
                          </a:solidFill>
                        </a:rPr>
                        <a:t>Stabilises the body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 b="0" dirty="0">
                          <a:solidFill>
                            <a:schemeClr val="accent6">
                              <a:lumMod val="75000"/>
                              <a:lumOff val="25000"/>
                            </a:schemeClr>
                          </a:solidFill>
                        </a:rPr>
                        <a:t>Stabilises the mind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394835"/>
                  </a:ext>
                </a:extLst>
              </a:tr>
              <a:tr h="55719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 b="0" dirty="0">
                          <a:solidFill>
                            <a:schemeClr val="accent6">
                              <a:lumMod val="75000"/>
                              <a:lumOff val="25000"/>
                            </a:schemeClr>
                          </a:solidFill>
                        </a:rPr>
                        <a:t>Prevents infection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 b="0" dirty="0">
                          <a:solidFill>
                            <a:schemeClr val="accent6">
                              <a:lumMod val="75000"/>
                              <a:lumOff val="25000"/>
                            </a:schemeClr>
                          </a:solidFill>
                        </a:rPr>
                        <a:t>Prevents escalation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135289"/>
                  </a:ext>
                </a:extLst>
              </a:tr>
              <a:tr h="55719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 b="0" dirty="0">
                          <a:solidFill>
                            <a:schemeClr val="accent6">
                              <a:lumMod val="75000"/>
                              <a:lumOff val="25000"/>
                            </a:schemeClr>
                          </a:solidFill>
                        </a:rPr>
                        <a:t>Buys time for</a:t>
                      </a:r>
                      <a:br>
                        <a:rPr lang="en-GB" sz="1400" b="0" dirty="0">
                          <a:solidFill>
                            <a:schemeClr val="accent6">
                              <a:lumMod val="75000"/>
                              <a:lumOff val="25000"/>
                            </a:schemeClr>
                          </a:solidFill>
                        </a:rPr>
                      </a:br>
                      <a:r>
                        <a:rPr lang="en-GB" sz="1400" b="0" dirty="0">
                          <a:solidFill>
                            <a:schemeClr val="accent6">
                              <a:lumMod val="75000"/>
                              <a:lumOff val="25000"/>
                            </a:schemeClr>
                          </a:solidFill>
                        </a:rPr>
                        <a:t>professional treatment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 b="0" dirty="0">
                          <a:solidFill>
                            <a:schemeClr val="accent6">
                              <a:lumMod val="75000"/>
                              <a:lumOff val="25000"/>
                            </a:schemeClr>
                          </a:solidFill>
                        </a:rPr>
                        <a:t>Buys time for</a:t>
                      </a:r>
                      <a:br>
                        <a:rPr lang="en-GB" sz="1400" b="0" dirty="0">
                          <a:solidFill>
                            <a:schemeClr val="accent6">
                              <a:lumMod val="75000"/>
                              <a:lumOff val="25000"/>
                            </a:schemeClr>
                          </a:solidFill>
                        </a:rPr>
                      </a:br>
                      <a:r>
                        <a:rPr lang="en-GB" sz="1400" b="0" dirty="0">
                          <a:solidFill>
                            <a:schemeClr val="accent6">
                              <a:lumMod val="75000"/>
                              <a:lumOff val="25000"/>
                            </a:schemeClr>
                          </a:solidFill>
                        </a:rPr>
                        <a:t>professional support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1875066"/>
                  </a:ext>
                </a:extLst>
              </a:tr>
              <a:tr h="557191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GB" sz="1400" b="0" dirty="0">
                        <a:solidFill>
                          <a:schemeClr val="accent6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br>
                        <a:rPr lang="en-GB" sz="1400" b="0" dirty="0">
                          <a:solidFill>
                            <a:schemeClr val="accent6">
                              <a:lumMod val="75000"/>
                              <a:lumOff val="25000"/>
                            </a:schemeClr>
                          </a:solidFill>
                        </a:rPr>
                      </a:br>
                      <a:r>
                        <a:rPr lang="en-GB" sz="1400" b="0" dirty="0">
                          <a:solidFill>
                            <a:schemeClr val="accent6">
                              <a:lumMod val="75000"/>
                              <a:lumOff val="25000"/>
                            </a:schemeClr>
                          </a:solidFill>
                        </a:rPr>
                        <a:t>+ One-click access to official national emergency helplines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3527419"/>
                  </a:ext>
                </a:extLst>
              </a:tr>
            </a:tbl>
          </a:graphicData>
        </a:graphic>
      </p:graphicFrame>
      <p:pic>
        <p:nvPicPr>
          <p:cNvPr id="14" name="Picture 13" descr="The image shows a woman holding a dog.&#10;&#10;AI-generated content may be incorrect.">
            <a:extLst>
              <a:ext uri="{FF2B5EF4-FFF2-40B4-BE49-F238E27FC236}">
                <a16:creationId xmlns:a16="http://schemas.microsoft.com/office/drawing/2014/main" id="{74D31FAF-6DE8-DB74-1110-AEFDFC8147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9117" y="875880"/>
            <a:ext cx="269607" cy="269607"/>
          </a:xfrm>
          <a:prstGeom prst="rect">
            <a:avLst/>
          </a:prstGeom>
        </p:spPr>
      </p:pic>
      <p:pic>
        <p:nvPicPr>
          <p:cNvPr id="16" name="Picture 15" descr="The image shows a woman holding a dog.&#10;&#10;AI-generated content may be incorrect.">
            <a:extLst>
              <a:ext uri="{FF2B5EF4-FFF2-40B4-BE49-F238E27FC236}">
                <a16:creationId xmlns:a16="http://schemas.microsoft.com/office/drawing/2014/main" id="{D2C77635-F04D-32B2-065B-9E2F4E5A93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7292" y="857618"/>
            <a:ext cx="269607" cy="269607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F64F61E-44CC-BBDF-AAAD-8443899F2225}"/>
              </a:ext>
            </a:extLst>
          </p:cNvPr>
          <p:cNvCxnSpPr>
            <a:cxnSpLocks/>
          </p:cNvCxnSpPr>
          <p:nvPr/>
        </p:nvCxnSpPr>
        <p:spPr>
          <a:xfrm>
            <a:off x="7954102" y="726685"/>
            <a:ext cx="0" cy="522000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99B48537-62A2-DFB6-4328-52CC771A9442}"/>
              </a:ext>
            </a:extLst>
          </p:cNvPr>
          <p:cNvSpPr/>
          <p:nvPr/>
        </p:nvSpPr>
        <p:spPr>
          <a:xfrm flipV="1">
            <a:off x="975669" y="2174583"/>
            <a:ext cx="3271210" cy="595707"/>
          </a:xfrm>
          <a:prstGeom prst="rect">
            <a:avLst/>
          </a:prstGeom>
          <a:solidFill>
            <a:srgbClr val="009739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802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70AB2D-0661-66C7-4088-6913AEFCAB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8D2D1BA-75DC-1995-6187-39DF78766409}"/>
              </a:ext>
            </a:extLst>
          </p:cNvPr>
          <p:cNvSpPr/>
          <p:nvPr/>
        </p:nvSpPr>
        <p:spPr>
          <a:xfrm flipV="1">
            <a:off x="0" y="4949505"/>
            <a:ext cx="12192001" cy="1908495"/>
          </a:xfrm>
          <a:prstGeom prst="rect">
            <a:avLst/>
          </a:prstGeom>
          <a:solidFill>
            <a:srgbClr val="009739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9" name="Picture 8" descr="The image depicts a simple, green cross symbol with a heart in its center.&#10;&#10;AI-generated content may be incorrect.">
            <a:extLst>
              <a:ext uri="{FF2B5EF4-FFF2-40B4-BE49-F238E27FC236}">
                <a16:creationId xmlns:a16="http://schemas.microsoft.com/office/drawing/2014/main" id="{BFF384D8-9591-2B91-8537-63CB01229B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72" y="5420563"/>
            <a:ext cx="966378" cy="966376"/>
          </a:xfrm>
          <a:prstGeom prst="round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952C894-50F8-02AB-B8B3-AE474F4CB231}"/>
              </a:ext>
            </a:extLst>
          </p:cNvPr>
          <p:cNvSpPr txBox="1"/>
          <p:nvPr/>
        </p:nvSpPr>
        <p:spPr>
          <a:xfrm>
            <a:off x="2134461" y="5437340"/>
            <a:ext cx="252505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Montserrat" panose="00000500000000000000" pitchFamily="50" charset="0"/>
              </a:rPr>
              <a:t>How it works</a:t>
            </a:r>
          </a:p>
          <a:p>
            <a:r>
              <a:rPr lang="en-GB" sz="2800" dirty="0">
                <a:latin typeface="Montserrat ExtraBold" panose="00000900000000000000" pitchFamily="50" charset="0"/>
              </a:rPr>
              <a:t>Second Aid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61BA3622-60A3-ED47-D6B3-B4647AA9CE03}"/>
              </a:ext>
            </a:extLst>
          </p:cNvPr>
          <p:cNvSpPr/>
          <p:nvPr/>
        </p:nvSpPr>
        <p:spPr>
          <a:xfrm flipV="1">
            <a:off x="732874" y="725780"/>
            <a:ext cx="2710895" cy="3636000"/>
          </a:xfrm>
          <a:prstGeom prst="roundRect">
            <a:avLst>
              <a:gd name="adj" fmla="val 9240"/>
            </a:avLst>
          </a:prstGeom>
          <a:solidFill>
            <a:schemeClr val="tx1">
              <a:alpha val="1019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B3F713C-1FF1-587D-1BF4-0DC81AC50356}"/>
              </a:ext>
            </a:extLst>
          </p:cNvPr>
          <p:cNvSpPr txBox="1"/>
          <p:nvPr/>
        </p:nvSpPr>
        <p:spPr>
          <a:xfrm>
            <a:off x="1018046" y="2065227"/>
            <a:ext cx="2385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2">
                    <a:lumMod val="10000"/>
                  </a:schemeClr>
                </a:solidFill>
                <a:latin typeface="Montserrat ExtraBold" panose="00000900000000000000" pitchFamily="50" charset="0"/>
              </a:rPr>
              <a:t>Buy License</a:t>
            </a:r>
          </a:p>
        </p:txBody>
      </p:sp>
      <p:pic>
        <p:nvPicPr>
          <p:cNvPr id="31" name="Picture 30" descr="The image depicts a series of intersecting, symmetrical, geometric shapes arranged in a stylized, abstract pattern.&#10;&#10;AI-generated content may be incorrect.">
            <a:extLst>
              <a:ext uri="{FF2B5EF4-FFF2-40B4-BE49-F238E27FC236}">
                <a16:creationId xmlns:a16="http://schemas.microsoft.com/office/drawing/2014/main" id="{620250CF-60AB-E590-AF86-D656647131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40331" y="2181431"/>
            <a:ext cx="349854" cy="349854"/>
          </a:xfrm>
          <a:prstGeom prst="rect">
            <a:avLst/>
          </a:prstGeom>
        </p:spPr>
      </p:pic>
      <p:pic>
        <p:nvPicPr>
          <p:cNvPr id="33" name="Picture 32" descr="The image depicts a series of intersecting, symmetrical, geometric shapes arranged in a stylized, abstract pattern.&#10;&#10;AI-generated content may be incorrect.">
            <a:extLst>
              <a:ext uri="{FF2B5EF4-FFF2-40B4-BE49-F238E27FC236}">
                <a16:creationId xmlns:a16="http://schemas.microsoft.com/office/drawing/2014/main" id="{2B7831C4-2310-9823-AB65-09441FA118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771406" y="2181431"/>
            <a:ext cx="349854" cy="349854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9C32A796-8ED1-B059-C821-7B22B5EAFDF5}"/>
              </a:ext>
            </a:extLst>
          </p:cNvPr>
          <p:cNvSpPr txBox="1"/>
          <p:nvPr/>
        </p:nvSpPr>
        <p:spPr>
          <a:xfrm>
            <a:off x="2071644" y="866525"/>
            <a:ext cx="10613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6000" dirty="0">
                <a:solidFill>
                  <a:schemeClr val="tx1">
                    <a:alpha val="20000"/>
                  </a:schemeClr>
                </a:solidFill>
                <a:latin typeface="Montserrat ExtraBold" panose="00000900000000000000" pitchFamily="50" charset="0"/>
              </a:rPr>
              <a:t>1</a:t>
            </a:r>
          </a:p>
        </p:txBody>
      </p:sp>
      <p:pic>
        <p:nvPicPr>
          <p:cNvPr id="7" name="Picture 6" descr="Check&#10;&#10;AI-generated content may be incorrect.">
            <a:extLst>
              <a:ext uri="{FF2B5EF4-FFF2-40B4-BE49-F238E27FC236}">
                <a16:creationId xmlns:a16="http://schemas.microsoft.com/office/drawing/2014/main" id="{47E925DA-56D7-8620-BFAD-18DE1BEA1F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762" y="1075741"/>
            <a:ext cx="659572" cy="659572"/>
          </a:xfrm>
          <a:prstGeom prst="rect">
            <a:avLst/>
          </a:prstGeom>
        </p:spPr>
      </p:pic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B7249250-1E88-D38C-2057-1C29D8405525}"/>
              </a:ext>
            </a:extLst>
          </p:cNvPr>
          <p:cNvSpPr/>
          <p:nvPr/>
        </p:nvSpPr>
        <p:spPr>
          <a:xfrm flipV="1">
            <a:off x="8517472" y="725780"/>
            <a:ext cx="2710895" cy="3636000"/>
          </a:xfrm>
          <a:prstGeom prst="roundRect">
            <a:avLst>
              <a:gd name="adj" fmla="val 9240"/>
            </a:avLst>
          </a:prstGeom>
          <a:solidFill>
            <a:schemeClr val="tx1">
              <a:alpha val="10196"/>
            </a:schemeClr>
          </a:solidFill>
          <a:ln w="76200">
            <a:solidFill>
              <a:srgbClr val="CEEAD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C5DB1A-1108-E07B-B81A-51E3EC16E7A1}"/>
              </a:ext>
            </a:extLst>
          </p:cNvPr>
          <p:cNvSpPr txBox="1"/>
          <p:nvPr/>
        </p:nvSpPr>
        <p:spPr>
          <a:xfrm>
            <a:off x="8769261" y="2065226"/>
            <a:ext cx="24844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2">
                    <a:lumMod val="10000"/>
                  </a:schemeClr>
                </a:solidFill>
                <a:latin typeface="Montserrat ExtraBold" panose="00000900000000000000" pitchFamily="50" charset="0"/>
              </a:rPr>
              <a:t>Scan QR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BCC8D1E1-F72F-6BD7-F8A0-9E74F34F9AB1}"/>
              </a:ext>
            </a:extLst>
          </p:cNvPr>
          <p:cNvSpPr txBox="1"/>
          <p:nvPr/>
        </p:nvSpPr>
        <p:spPr>
          <a:xfrm>
            <a:off x="9903555" y="841721"/>
            <a:ext cx="10613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6000" dirty="0">
                <a:solidFill>
                  <a:schemeClr val="tx1">
                    <a:alpha val="20000"/>
                  </a:schemeClr>
                </a:solidFill>
                <a:latin typeface="Montserrat ExtraBold" panose="00000900000000000000" pitchFamily="50" charset="0"/>
              </a:rPr>
              <a:t>3</a:t>
            </a:r>
          </a:p>
        </p:txBody>
      </p:sp>
      <p:pic>
        <p:nvPicPr>
          <p:cNvPr id="17" name="Picture 16" descr="The image depicts a black and white heart symbol with a QR code superimposed in the center.&#10;&#10;AI-generated content may be incorrect.">
            <a:extLst>
              <a:ext uri="{FF2B5EF4-FFF2-40B4-BE49-F238E27FC236}">
                <a16:creationId xmlns:a16="http://schemas.microsoft.com/office/drawing/2014/main" id="{BC95C178-EC28-5687-CC8B-51F5E441EF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9945" y="1125437"/>
            <a:ext cx="562326" cy="562326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8C28B43-7A65-3F99-A883-30B1C4F54490}"/>
              </a:ext>
            </a:extLst>
          </p:cNvPr>
          <p:cNvSpPr/>
          <p:nvPr/>
        </p:nvSpPr>
        <p:spPr>
          <a:xfrm flipV="1">
            <a:off x="4623481" y="725780"/>
            <a:ext cx="2710895" cy="3636000"/>
          </a:xfrm>
          <a:prstGeom prst="roundRect">
            <a:avLst>
              <a:gd name="adj" fmla="val 9240"/>
            </a:avLst>
          </a:prstGeom>
          <a:solidFill>
            <a:schemeClr val="tx1">
              <a:alpha val="1019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904FBB6-9CB4-4362-AC08-26ABF8C2A8B6}"/>
              </a:ext>
            </a:extLst>
          </p:cNvPr>
          <p:cNvSpPr txBox="1"/>
          <p:nvPr/>
        </p:nvSpPr>
        <p:spPr>
          <a:xfrm>
            <a:off x="4875270" y="2065226"/>
            <a:ext cx="24844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2">
                    <a:lumMod val="10000"/>
                  </a:schemeClr>
                </a:solidFill>
                <a:latin typeface="Montserrat ExtraBold" panose="00000900000000000000" pitchFamily="50" charset="0"/>
              </a:rPr>
              <a:t>Place QR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0F6C1C6-8AD5-ADED-4ADC-BB0735316F1A}"/>
              </a:ext>
            </a:extLst>
          </p:cNvPr>
          <p:cNvSpPr txBox="1"/>
          <p:nvPr/>
        </p:nvSpPr>
        <p:spPr>
          <a:xfrm>
            <a:off x="6009564" y="841721"/>
            <a:ext cx="10613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6000" dirty="0">
                <a:solidFill>
                  <a:schemeClr val="tx1">
                    <a:alpha val="20000"/>
                  </a:schemeClr>
                </a:solidFill>
                <a:latin typeface="Montserrat ExtraBold" panose="00000900000000000000" pitchFamily="50" charset="0"/>
              </a:rPr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A97D826-6402-6418-D9AF-B8BBB22A9830}"/>
              </a:ext>
            </a:extLst>
          </p:cNvPr>
          <p:cNvSpPr txBox="1"/>
          <p:nvPr/>
        </p:nvSpPr>
        <p:spPr>
          <a:xfrm>
            <a:off x="1012112" y="2502899"/>
            <a:ext cx="2183958" cy="1535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GB" sz="1400" dirty="0">
                <a:solidFill>
                  <a:schemeClr val="bg2">
                    <a:lumMod val="10000"/>
                  </a:schemeClr>
                </a:solidFill>
                <a:latin typeface="Montserrat Medium" panose="00000600000000000000" pitchFamily="50" charset="0"/>
              </a:rPr>
              <a:t>Get licensed QR kits that load Second Aid showing your organization’s</a:t>
            </a:r>
            <a:br>
              <a:rPr lang="en-GB" sz="1400" dirty="0">
                <a:solidFill>
                  <a:schemeClr val="bg2">
                    <a:lumMod val="10000"/>
                  </a:schemeClr>
                </a:solidFill>
                <a:latin typeface="Montserrat Medium" panose="00000600000000000000" pitchFamily="50" charset="0"/>
              </a:rPr>
            </a:br>
            <a:r>
              <a:rPr lang="en-GB" sz="1400" dirty="0">
                <a:solidFill>
                  <a:schemeClr val="bg2">
                    <a:lumMod val="10000"/>
                  </a:schemeClr>
                </a:solidFill>
                <a:latin typeface="Montserrat Medium" panose="00000600000000000000" pitchFamily="50" charset="0"/>
              </a:rPr>
              <a:t>name.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41977A9-3702-E73B-471A-3D981D5D94AE}"/>
              </a:ext>
            </a:extLst>
          </p:cNvPr>
          <p:cNvSpPr txBox="1"/>
          <p:nvPr/>
        </p:nvSpPr>
        <p:spPr>
          <a:xfrm>
            <a:off x="4875270" y="2502899"/>
            <a:ext cx="2183958" cy="1535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GB" sz="1400" dirty="0">
                <a:solidFill>
                  <a:schemeClr val="bg2">
                    <a:lumMod val="10000"/>
                  </a:schemeClr>
                </a:solidFill>
                <a:latin typeface="Montserrat Medium" panose="00000600000000000000" pitchFamily="50" charset="0"/>
              </a:rPr>
              <a:t>Place QRs in visible locations, including where people hide in distress, e.g. bathrooms.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BF1D6F9-227B-5087-A4FB-E8FF2333D84D}"/>
              </a:ext>
            </a:extLst>
          </p:cNvPr>
          <p:cNvSpPr txBox="1"/>
          <p:nvPr/>
        </p:nvSpPr>
        <p:spPr>
          <a:xfrm>
            <a:off x="8769261" y="2502899"/>
            <a:ext cx="2183958" cy="1535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GB" sz="1400" dirty="0">
                <a:solidFill>
                  <a:schemeClr val="bg2">
                    <a:lumMod val="10000"/>
                  </a:schemeClr>
                </a:solidFill>
                <a:latin typeface="Montserrat Medium" panose="00000600000000000000" pitchFamily="50" charset="0"/>
              </a:rPr>
              <a:t>People simply scan a Second Aid QR code to immediately load private stabilisation exercises.</a:t>
            </a:r>
          </a:p>
        </p:txBody>
      </p:sp>
      <p:pic>
        <p:nvPicPr>
          <p:cNvPr id="37" name="Picture 36" descr="The image depicts a black pinpoint symbol with a white heart inside, suggesting a location marked for aid or assistance.&#10;&#10;AI-generated content may be incorrect.">
            <a:extLst>
              <a:ext uri="{FF2B5EF4-FFF2-40B4-BE49-F238E27FC236}">
                <a16:creationId xmlns:a16="http://schemas.microsoft.com/office/drawing/2014/main" id="{9C987579-3BFE-BBC1-B581-7A91D04F41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252" y="1066147"/>
            <a:ext cx="680211" cy="680211"/>
          </a:xfrm>
          <a:prstGeom prst="rect">
            <a:avLst/>
          </a:prstGeom>
        </p:spPr>
      </p:pic>
      <p:pic>
        <p:nvPicPr>
          <p:cNvPr id="43" name="Picture 42" descr="STRESS, ANXIETY, BURNOUT, PANIC, DEPRESSION.&#10;&#10;AI-generated content may be incorrect.">
            <a:extLst>
              <a:ext uri="{FF2B5EF4-FFF2-40B4-BE49-F238E27FC236}">
                <a16:creationId xmlns:a16="http://schemas.microsoft.com/office/drawing/2014/main" id="{26A761CF-D682-AD03-6589-C58134F0BB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4925">
            <a:off x="6816296" y="4629150"/>
            <a:ext cx="3006140" cy="300614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146242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EA3925-BFA6-3500-07E5-54E87E25D5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F997482-AD19-120D-6875-DBEA260FE976}"/>
              </a:ext>
            </a:extLst>
          </p:cNvPr>
          <p:cNvSpPr/>
          <p:nvPr/>
        </p:nvSpPr>
        <p:spPr>
          <a:xfrm flipV="1">
            <a:off x="0" y="4949505"/>
            <a:ext cx="12192001" cy="1908495"/>
          </a:xfrm>
          <a:prstGeom prst="rect">
            <a:avLst/>
          </a:prstGeom>
          <a:solidFill>
            <a:srgbClr val="009739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A9B36D-4D33-37BD-C104-4FBCAF8646C4}"/>
              </a:ext>
            </a:extLst>
          </p:cNvPr>
          <p:cNvSpPr txBox="1"/>
          <p:nvPr/>
        </p:nvSpPr>
        <p:spPr>
          <a:xfrm>
            <a:off x="2134461" y="5437340"/>
            <a:ext cx="235192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Montserrat" panose="00000500000000000000" pitchFamily="50" charset="0"/>
              </a:rPr>
              <a:t>Licensed</a:t>
            </a:r>
          </a:p>
          <a:p>
            <a:r>
              <a:rPr lang="en-GB" sz="2800" dirty="0">
                <a:latin typeface="Montserrat ExtraBold" panose="00000900000000000000" pitchFamily="50" charset="0"/>
              </a:rPr>
              <a:t>Second Aid</a:t>
            </a:r>
          </a:p>
        </p:txBody>
      </p:sp>
      <p:pic>
        <p:nvPicPr>
          <p:cNvPr id="19" name="Picture 18" descr="The image depicts a simple, green cross symbol with a heart in its center.&#10;&#10;AI-generated content may be incorrect.">
            <a:extLst>
              <a:ext uri="{FF2B5EF4-FFF2-40B4-BE49-F238E27FC236}">
                <a16:creationId xmlns:a16="http://schemas.microsoft.com/office/drawing/2014/main" id="{DBF7D7C7-2521-E693-78BB-FCBB6C8A59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72" y="5420563"/>
            <a:ext cx="966378" cy="966376"/>
          </a:xfrm>
          <a:prstGeom prst="round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37E75FF-0B06-7DF8-D0AA-DA7994AB02DE}"/>
              </a:ext>
            </a:extLst>
          </p:cNvPr>
          <p:cNvSpPr txBox="1"/>
          <p:nvPr/>
        </p:nvSpPr>
        <p:spPr>
          <a:xfrm>
            <a:off x="921484" y="1288383"/>
            <a:ext cx="5894300" cy="1559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en-GB" sz="4000" dirty="0">
                <a:solidFill>
                  <a:schemeClr val="bg2">
                    <a:lumMod val="10000"/>
                  </a:schemeClr>
                </a:solidFill>
                <a:latin typeface="Montserrat ExtraBold" panose="00000900000000000000" pitchFamily="50" charset="0"/>
              </a:rPr>
              <a:t>Your organization name, </a:t>
            </a:r>
            <a:r>
              <a:rPr lang="en-GB" sz="4000" dirty="0">
                <a:solidFill>
                  <a:schemeClr val="accent2"/>
                </a:solidFill>
                <a:latin typeface="Montserrat ExtraBold" panose="00000900000000000000" pitchFamily="50" charset="0"/>
              </a:rPr>
              <a:t>visible</a:t>
            </a:r>
            <a:r>
              <a:rPr lang="en-GB" sz="4000" dirty="0">
                <a:solidFill>
                  <a:schemeClr val="bg2">
                    <a:lumMod val="10000"/>
                  </a:schemeClr>
                </a:solidFill>
                <a:latin typeface="Montserrat ExtraBold" panose="00000900000000000000" pitchFamily="50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F0F2EB-1EFB-D17F-8D68-7777DF83A65A}"/>
              </a:ext>
            </a:extLst>
          </p:cNvPr>
          <p:cNvSpPr txBox="1"/>
          <p:nvPr/>
        </p:nvSpPr>
        <p:spPr>
          <a:xfrm>
            <a:off x="921484" y="744546"/>
            <a:ext cx="7727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</a:rPr>
              <a:t>Professionally licensed.</a:t>
            </a:r>
          </a:p>
        </p:txBody>
      </p:sp>
      <p:pic>
        <p:nvPicPr>
          <p:cNvPr id="3" name="Picture 2" descr="The image displays a mobile interface with a First Aid app, featuring sections for physical and mental health, a 'Open Kit' feature, and a list of common mental health issues such as stress, anxiety, and depression.&#10;&#10;AI-generated content may be incorrect.">
            <a:extLst>
              <a:ext uri="{FF2B5EF4-FFF2-40B4-BE49-F238E27FC236}">
                <a16:creationId xmlns:a16="http://schemas.microsoft.com/office/drawing/2014/main" id="{7059C0C6-FAA1-5706-0DFB-65D025CE44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039" y="310427"/>
            <a:ext cx="3379147" cy="6237146"/>
          </a:xfrm>
          <a:prstGeom prst="roundRect">
            <a:avLst>
              <a:gd name="adj" fmla="val 11970"/>
            </a:avLst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DD692C2-4751-9F6E-6804-E824D44CBEBB}"/>
              </a:ext>
            </a:extLst>
          </p:cNvPr>
          <p:cNvSpPr/>
          <p:nvPr/>
        </p:nvSpPr>
        <p:spPr>
          <a:xfrm>
            <a:off x="6604176" y="5722590"/>
            <a:ext cx="1450428" cy="954107"/>
          </a:xfrm>
          <a:prstGeom prst="roundRect">
            <a:avLst>
              <a:gd name="adj" fmla="val 28911"/>
            </a:avLst>
          </a:prstGeom>
          <a:solidFill>
            <a:schemeClr val="accent1">
              <a:alpha val="50000"/>
            </a:schemeClr>
          </a:solidFill>
          <a:ln w="3810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 descr="Hand Drawn Arrows PNGs for Free Download">
            <a:extLst>
              <a:ext uri="{FF2B5EF4-FFF2-40B4-BE49-F238E27FC236}">
                <a16:creationId xmlns:a16="http://schemas.microsoft.com/office/drawing/2014/main" id="{B3862288-0AD4-1D4E-C87F-C543B63BEF1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7226823" flipH="1">
            <a:off x="4636622" y="5187861"/>
            <a:ext cx="1795345" cy="179534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20B4EE4E-0182-D808-B2D8-791823EF9A3D}"/>
              </a:ext>
            </a:extLst>
          </p:cNvPr>
          <p:cNvGrpSpPr/>
          <p:nvPr/>
        </p:nvGrpSpPr>
        <p:grpSpPr>
          <a:xfrm>
            <a:off x="3013985" y="3111051"/>
            <a:ext cx="2987818" cy="2131046"/>
            <a:chOff x="3506251" y="3504036"/>
            <a:chExt cx="2554714" cy="1822137"/>
          </a:xfrm>
        </p:grpSpPr>
        <p:pic>
          <p:nvPicPr>
            <p:cNvPr id="6" name="Picture 5" descr="The image displays a mobile interface with a First Aid app, featuring sections for physical and mental health, a 'Open Kit' feature, and a list of common mental health issues such as stress, anxiety, and depression.&#10;&#10;AI-generated content may be incorrect.">
              <a:extLst>
                <a:ext uri="{FF2B5EF4-FFF2-40B4-BE49-F238E27FC236}">
                  <a16:creationId xmlns:a16="http://schemas.microsoft.com/office/drawing/2014/main" id="{DDCF5417-03D7-7C9F-8A7B-992D5EBCA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145" r="61736"/>
            <a:stretch>
              <a:fillRect/>
            </a:stretch>
          </p:blipFill>
          <p:spPr>
            <a:xfrm>
              <a:off x="3592660" y="3580818"/>
              <a:ext cx="2406304" cy="1669556"/>
            </a:xfrm>
            <a:prstGeom prst="roundRect">
              <a:avLst>
                <a:gd name="adj" fmla="val 25523"/>
              </a:avLst>
            </a:prstGeom>
          </p:spPr>
        </p:pic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C57D6EC7-29AC-8804-D4CB-922D745DB88E}"/>
                </a:ext>
              </a:extLst>
            </p:cNvPr>
            <p:cNvSpPr/>
            <p:nvPr/>
          </p:nvSpPr>
          <p:spPr>
            <a:xfrm>
              <a:off x="3506251" y="3504036"/>
              <a:ext cx="2554714" cy="1822137"/>
            </a:xfrm>
            <a:prstGeom prst="roundRect">
              <a:avLst>
                <a:gd name="adj" fmla="val 26109"/>
              </a:avLst>
            </a:prstGeom>
            <a:noFill/>
            <a:ln w="57150">
              <a:solidFill>
                <a:srgbClr val="D1A62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" name="Picture 3" descr="STRESS, ANXIETY, BURNOUT, PANIC, DEPRESSION.&#10;&#10;AI-generated content may be incorrect.">
            <a:extLst>
              <a:ext uri="{FF2B5EF4-FFF2-40B4-BE49-F238E27FC236}">
                <a16:creationId xmlns:a16="http://schemas.microsoft.com/office/drawing/2014/main" id="{EDF9BA9B-74BC-B8D0-8F99-661EC22DF8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169" y="310427"/>
            <a:ext cx="3058265" cy="3058265"/>
          </a:xfrm>
          <a:prstGeom prst="roundRect">
            <a:avLst/>
          </a:prstGeom>
        </p:spPr>
      </p:pic>
      <p:pic>
        <p:nvPicPr>
          <p:cNvPr id="18" name="Picture 17" descr="Hand Drawn Arrows PNGs for Free Download">
            <a:extLst>
              <a:ext uri="{FF2B5EF4-FFF2-40B4-BE49-F238E27FC236}">
                <a16:creationId xmlns:a16="http://schemas.microsoft.com/office/drawing/2014/main" id="{71486A45-B18F-A1F6-83DA-59C6CAC7BF7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3752940" flipH="1">
            <a:off x="10155928" y="3312473"/>
            <a:ext cx="1795345" cy="1795345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706D0E34-D9CD-D152-F939-089B513BF4F0}"/>
              </a:ext>
            </a:extLst>
          </p:cNvPr>
          <p:cNvSpPr/>
          <p:nvPr/>
        </p:nvSpPr>
        <p:spPr>
          <a:xfrm flipV="1">
            <a:off x="2785206" y="2191316"/>
            <a:ext cx="1836017" cy="595707"/>
          </a:xfrm>
          <a:prstGeom prst="rect">
            <a:avLst/>
          </a:prstGeom>
          <a:solidFill>
            <a:srgbClr val="FFC92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207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B0BF31-FBC5-24D0-37F2-A4C8539ADA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D200F92-4C8E-839A-673A-3136B9077715}"/>
              </a:ext>
            </a:extLst>
          </p:cNvPr>
          <p:cNvSpPr/>
          <p:nvPr/>
        </p:nvSpPr>
        <p:spPr>
          <a:xfrm flipV="1">
            <a:off x="0" y="4949505"/>
            <a:ext cx="12192001" cy="1908495"/>
          </a:xfrm>
          <a:prstGeom prst="rect">
            <a:avLst/>
          </a:prstGeom>
          <a:solidFill>
            <a:srgbClr val="009739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9BBEBE-DE99-80FD-1E18-5F0F4DCC0EAD}"/>
              </a:ext>
            </a:extLst>
          </p:cNvPr>
          <p:cNvSpPr txBox="1"/>
          <p:nvPr/>
        </p:nvSpPr>
        <p:spPr>
          <a:xfrm>
            <a:off x="2134461" y="5437340"/>
            <a:ext cx="256672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Montserrat" panose="00000500000000000000" pitchFamily="50" charset="0"/>
              </a:rPr>
              <a:t>What is</a:t>
            </a:r>
          </a:p>
          <a:p>
            <a:r>
              <a:rPr lang="en-GB" sz="2800" dirty="0">
                <a:latin typeface="Montserrat ExtraBold" panose="00000900000000000000" pitchFamily="50" charset="0"/>
              </a:rPr>
              <a:t>Second Aid?</a:t>
            </a:r>
          </a:p>
        </p:txBody>
      </p:sp>
      <p:pic>
        <p:nvPicPr>
          <p:cNvPr id="19" name="Picture 18" descr="The image depicts a simple, green cross symbol with a heart in its center.&#10;&#10;AI-generated content may be incorrect.">
            <a:extLst>
              <a:ext uri="{FF2B5EF4-FFF2-40B4-BE49-F238E27FC236}">
                <a16:creationId xmlns:a16="http://schemas.microsoft.com/office/drawing/2014/main" id="{94168F5A-CA82-F230-AE7F-8169C9A4CD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72" y="5420563"/>
            <a:ext cx="966378" cy="966376"/>
          </a:xfrm>
          <a:prstGeom prst="round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6038F73-FA0E-F5BE-4E9C-A810DFB28428}"/>
              </a:ext>
            </a:extLst>
          </p:cNvPr>
          <p:cNvSpPr txBox="1"/>
          <p:nvPr/>
        </p:nvSpPr>
        <p:spPr>
          <a:xfrm>
            <a:off x="921484" y="3865642"/>
            <a:ext cx="4592009" cy="786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br>
              <a:rPr lang="en-GB" sz="1600" i="1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</a:rPr>
            </a:br>
            <a:r>
              <a:rPr lang="en-GB" sz="1600" i="1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</a:rPr>
              <a:t>More info: </a:t>
            </a:r>
            <a:r>
              <a:rPr lang="en-GB" sz="1600" b="1" i="1" dirty="0">
                <a:latin typeface="Montserrat" panose="00000500000000000000" pitchFamily="50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secondaid.com/safety</a:t>
            </a:r>
            <a:endParaRPr lang="en-GB" sz="1600" b="1" i="1" dirty="0">
              <a:latin typeface="Montserrat" panose="00000500000000000000" pitchFamily="50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5067CB-8C91-D123-3554-D51E47AFE8D9}"/>
              </a:ext>
            </a:extLst>
          </p:cNvPr>
          <p:cNvSpPr txBox="1"/>
          <p:nvPr/>
        </p:nvSpPr>
        <p:spPr>
          <a:xfrm>
            <a:off x="921484" y="1288383"/>
            <a:ext cx="4185609" cy="2328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en-GB" sz="4000" dirty="0">
                <a:solidFill>
                  <a:schemeClr val="bg2">
                    <a:lumMod val="10000"/>
                  </a:schemeClr>
                </a:solidFill>
                <a:latin typeface="Montserrat ExtraBold" panose="00000900000000000000" pitchFamily="50" charset="0"/>
              </a:rPr>
              <a:t>No accounts.</a:t>
            </a:r>
          </a:p>
          <a:p>
            <a:pPr>
              <a:lnSpc>
                <a:spcPts val="6000"/>
              </a:lnSpc>
            </a:pPr>
            <a:r>
              <a:rPr lang="en-GB" sz="4000" dirty="0">
                <a:solidFill>
                  <a:schemeClr val="bg2">
                    <a:lumMod val="10000"/>
                  </a:schemeClr>
                </a:solidFill>
                <a:latin typeface="Montserrat ExtraBold" panose="00000900000000000000" pitchFamily="50" charset="0"/>
              </a:rPr>
              <a:t>No cookies.</a:t>
            </a:r>
          </a:p>
          <a:p>
            <a:pPr>
              <a:lnSpc>
                <a:spcPts val="6000"/>
              </a:lnSpc>
            </a:pPr>
            <a:r>
              <a:rPr lang="en-GB" sz="4000" dirty="0">
                <a:latin typeface="Montserrat ExtraBold" panose="00000900000000000000" pitchFamily="50" charset="0"/>
              </a:rPr>
              <a:t>100%</a:t>
            </a:r>
            <a:r>
              <a:rPr lang="en-GB" sz="4000" dirty="0">
                <a:solidFill>
                  <a:schemeClr val="tx2"/>
                </a:solidFill>
                <a:latin typeface="Montserrat ExtraBold" panose="00000900000000000000" pitchFamily="50" charset="0"/>
              </a:rPr>
              <a:t> </a:t>
            </a:r>
            <a:r>
              <a:rPr lang="en-GB" sz="4000" dirty="0">
                <a:solidFill>
                  <a:schemeClr val="bg2">
                    <a:lumMod val="10000"/>
                  </a:schemeClr>
                </a:solidFill>
                <a:latin typeface="Montserrat ExtraBold" panose="00000900000000000000" pitchFamily="50" charset="0"/>
              </a:rPr>
              <a:t>private.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7FDA5F-743A-9FAB-727D-C8C268E20FD9}"/>
              </a:ext>
            </a:extLst>
          </p:cNvPr>
          <p:cNvSpPr txBox="1"/>
          <p:nvPr/>
        </p:nvSpPr>
        <p:spPr>
          <a:xfrm>
            <a:off x="921484" y="744546"/>
            <a:ext cx="7727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</a:rPr>
              <a:t>Simple and private.</a:t>
            </a:r>
          </a:p>
        </p:txBody>
      </p:sp>
      <p:pic>
        <p:nvPicPr>
          <p:cNvPr id="22" name="Picture 21" descr="rage.&#10;&#10;AI-generated content may be incorrect.">
            <a:extLst>
              <a:ext uri="{FF2B5EF4-FFF2-40B4-BE49-F238E27FC236}">
                <a16:creationId xmlns:a16="http://schemas.microsoft.com/office/drawing/2014/main" id="{EC073270-2CE0-5B6F-5F93-A13238EFF9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90" y="1453993"/>
            <a:ext cx="3204658" cy="5915079"/>
          </a:xfrm>
          <a:prstGeom prst="roundRect">
            <a:avLst>
              <a:gd name="adj" fmla="val 11380"/>
            </a:avLst>
          </a:prstGeom>
        </p:spPr>
      </p:pic>
      <p:pic>
        <p:nvPicPr>
          <p:cNvPr id="24" name="Picture 23" descr="The Mind&#10;&#10;AI-generated content may be incorrect.">
            <a:extLst>
              <a:ext uri="{FF2B5EF4-FFF2-40B4-BE49-F238E27FC236}">
                <a16:creationId xmlns:a16="http://schemas.microsoft.com/office/drawing/2014/main" id="{604593ED-4B5B-13A6-D851-BB563A097F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151" y="523495"/>
            <a:ext cx="3204658" cy="5915079"/>
          </a:xfrm>
          <a:prstGeom prst="roundRect">
            <a:avLst>
              <a:gd name="adj" fmla="val 11745"/>
            </a:avLst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484EBE96-E83B-BE7D-F5EA-D539493B7DA5}"/>
              </a:ext>
            </a:extLst>
          </p:cNvPr>
          <p:cNvSpPr/>
          <p:nvPr/>
        </p:nvSpPr>
        <p:spPr>
          <a:xfrm flipV="1">
            <a:off x="941803" y="2956941"/>
            <a:ext cx="1496596" cy="595707"/>
          </a:xfrm>
          <a:prstGeom prst="rect">
            <a:avLst/>
          </a:prstGeom>
          <a:solidFill>
            <a:srgbClr val="009739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626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CC6D94-7005-35AE-C13F-571C74AA65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1C8ED4F-88F7-7A2B-3404-0441A16E2D82}"/>
              </a:ext>
            </a:extLst>
          </p:cNvPr>
          <p:cNvSpPr/>
          <p:nvPr/>
        </p:nvSpPr>
        <p:spPr>
          <a:xfrm flipV="1">
            <a:off x="0" y="4949505"/>
            <a:ext cx="12192001" cy="1908495"/>
          </a:xfrm>
          <a:prstGeom prst="rect">
            <a:avLst/>
          </a:prstGeom>
          <a:solidFill>
            <a:srgbClr val="009739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9" name="Picture 18" descr="The image depicts a simple, green cross symbol with a heart in its center.&#10;&#10;AI-generated content may be incorrect.">
            <a:extLst>
              <a:ext uri="{FF2B5EF4-FFF2-40B4-BE49-F238E27FC236}">
                <a16:creationId xmlns:a16="http://schemas.microsoft.com/office/drawing/2014/main" id="{B6AE9344-A22E-EA16-0E7E-2CF3E0376C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72" y="5420563"/>
            <a:ext cx="966378" cy="966376"/>
          </a:xfrm>
          <a:prstGeom prst="round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AFBD1DE-5870-9405-4A2B-1A8CDB72C1CB}"/>
              </a:ext>
            </a:extLst>
          </p:cNvPr>
          <p:cNvSpPr txBox="1"/>
          <p:nvPr/>
        </p:nvSpPr>
        <p:spPr>
          <a:xfrm>
            <a:off x="921484" y="1288383"/>
            <a:ext cx="10112276" cy="2845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500"/>
              </a:lnSpc>
            </a:pPr>
            <a:r>
              <a:rPr lang="en-GB" sz="3600" dirty="0">
                <a:solidFill>
                  <a:schemeClr val="bg2">
                    <a:lumMod val="10000"/>
                  </a:schemeClr>
                </a:solidFill>
                <a:latin typeface="Montserrat ExtraBold" panose="00000900000000000000" pitchFamily="50" charset="0"/>
              </a:rPr>
              <a:t>Have Second Aid next to every First Aid kit in every building across the globe.</a:t>
            </a:r>
            <a:br>
              <a:rPr lang="en-GB" sz="3600" dirty="0">
                <a:solidFill>
                  <a:schemeClr val="bg2">
                    <a:lumMod val="10000"/>
                  </a:schemeClr>
                </a:solidFill>
                <a:latin typeface="Montserrat Light" panose="00000400000000000000" pitchFamily="50" charset="0"/>
              </a:rPr>
            </a:br>
            <a:r>
              <a:rPr lang="en-GB" sz="3600" dirty="0">
                <a:solidFill>
                  <a:schemeClr val="bg2">
                    <a:lumMod val="10000"/>
                  </a:schemeClr>
                </a:solidFill>
                <a:latin typeface="Montserrat Light" panose="00000400000000000000" pitchFamily="50" charset="0"/>
              </a:rPr>
              <a:t>Mental healthcare needs to be </a:t>
            </a:r>
            <a:r>
              <a:rPr lang="en-GB" sz="3600" dirty="0">
                <a:latin typeface="Montserrat ExtraBold" panose="00000900000000000000" pitchFamily="50" charset="0"/>
              </a:rPr>
              <a:t>equal</a:t>
            </a:r>
            <a:r>
              <a:rPr lang="en-GB" sz="3600" dirty="0">
                <a:solidFill>
                  <a:schemeClr val="tx2"/>
                </a:solidFill>
                <a:latin typeface="Montserrat Light" panose="00000400000000000000" pitchFamily="50" charset="0"/>
              </a:rPr>
              <a:t> </a:t>
            </a:r>
            <a:r>
              <a:rPr lang="en-GB" sz="3600" dirty="0">
                <a:solidFill>
                  <a:schemeClr val="bg2">
                    <a:lumMod val="10000"/>
                  </a:schemeClr>
                </a:solidFill>
                <a:latin typeface="Montserrat Light" panose="00000400000000000000" pitchFamily="50" charset="0"/>
              </a:rPr>
              <a:t>to physical healthcare to become </a:t>
            </a:r>
            <a:r>
              <a:rPr lang="en-GB" sz="3600" dirty="0">
                <a:solidFill>
                  <a:schemeClr val="accent2"/>
                </a:solidFill>
                <a:latin typeface="Montserrat ExtraBold" panose="00000900000000000000" pitchFamily="50" charset="0"/>
              </a:rPr>
              <a:t>normal</a:t>
            </a:r>
            <a:r>
              <a:rPr lang="en-GB" sz="3600" dirty="0">
                <a:solidFill>
                  <a:schemeClr val="bg2">
                    <a:lumMod val="10000"/>
                  </a:schemeClr>
                </a:solidFill>
                <a:latin typeface="Montserrat Light" panose="00000400000000000000" pitchFamily="50" charset="0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A76B3C1-3083-484A-BA75-770A121ABBFF}"/>
              </a:ext>
            </a:extLst>
          </p:cNvPr>
          <p:cNvSpPr txBox="1"/>
          <p:nvPr/>
        </p:nvSpPr>
        <p:spPr>
          <a:xfrm>
            <a:off x="921484" y="744546"/>
            <a:ext cx="7727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</a:rPr>
              <a:t>The </a:t>
            </a:r>
            <a:r>
              <a:rPr lang="en-GB" sz="2400" dirty="0">
                <a:latin typeface="Montserrat ExtraBold" panose="00000900000000000000" pitchFamily="50" charset="0"/>
              </a:rPr>
              <a:t>Mission</a:t>
            </a:r>
            <a:endParaRPr lang="en-GB" sz="2400" dirty="0">
              <a:latin typeface="Montserrat" panose="00000500000000000000" pitchFamily="50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50EE58D-5779-309D-F00D-838C1118909A}"/>
              </a:ext>
            </a:extLst>
          </p:cNvPr>
          <p:cNvSpPr/>
          <p:nvPr/>
        </p:nvSpPr>
        <p:spPr>
          <a:xfrm flipV="1">
            <a:off x="1661009" y="778411"/>
            <a:ext cx="1260000" cy="396000"/>
          </a:xfrm>
          <a:prstGeom prst="rect">
            <a:avLst/>
          </a:prstGeom>
          <a:solidFill>
            <a:srgbClr val="009739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B4980A-91F1-FB44-FB43-79C6614E460D}"/>
              </a:ext>
            </a:extLst>
          </p:cNvPr>
          <p:cNvSpPr/>
          <p:nvPr/>
        </p:nvSpPr>
        <p:spPr>
          <a:xfrm flipV="1">
            <a:off x="8077688" y="3517886"/>
            <a:ext cx="1764000" cy="595707"/>
          </a:xfrm>
          <a:prstGeom prst="rect">
            <a:avLst/>
          </a:prstGeom>
          <a:solidFill>
            <a:srgbClr val="FFC92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04755D5-7FEC-5686-3F65-6B891CA8C05E}"/>
              </a:ext>
            </a:extLst>
          </p:cNvPr>
          <p:cNvSpPr/>
          <p:nvPr/>
        </p:nvSpPr>
        <p:spPr>
          <a:xfrm flipV="1">
            <a:off x="8010126" y="2825945"/>
            <a:ext cx="1440000" cy="595707"/>
          </a:xfrm>
          <a:prstGeom prst="rect">
            <a:avLst/>
          </a:prstGeom>
          <a:solidFill>
            <a:srgbClr val="009739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6FFE1D-B722-3CBB-2213-B457514059B8}"/>
              </a:ext>
            </a:extLst>
          </p:cNvPr>
          <p:cNvSpPr txBox="1"/>
          <p:nvPr/>
        </p:nvSpPr>
        <p:spPr>
          <a:xfrm>
            <a:off x="2134461" y="5437340"/>
            <a:ext cx="235192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Montserrat" panose="00000500000000000000" pitchFamily="50" charset="0"/>
              </a:rPr>
              <a:t>Mission of</a:t>
            </a:r>
          </a:p>
          <a:p>
            <a:r>
              <a:rPr lang="en-GB" sz="2800" dirty="0">
                <a:latin typeface="Montserrat ExtraBold" panose="00000900000000000000" pitchFamily="50" charset="0"/>
              </a:rPr>
              <a:t>Second Aid</a:t>
            </a:r>
          </a:p>
        </p:txBody>
      </p:sp>
    </p:spTree>
    <p:extLst>
      <p:ext uri="{BB962C8B-B14F-4D97-AF65-F5344CB8AC3E}">
        <p14:creationId xmlns:p14="http://schemas.microsoft.com/office/powerpoint/2010/main" val="479188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3F06A3-4803-0802-62EF-0F56A779F1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38215BB-12F9-08F0-9654-93FA993E84FD}"/>
              </a:ext>
            </a:extLst>
          </p:cNvPr>
          <p:cNvSpPr/>
          <p:nvPr/>
        </p:nvSpPr>
        <p:spPr>
          <a:xfrm flipV="1">
            <a:off x="0" y="4949505"/>
            <a:ext cx="12192001" cy="1908495"/>
          </a:xfrm>
          <a:prstGeom prst="rect">
            <a:avLst/>
          </a:prstGeom>
          <a:solidFill>
            <a:srgbClr val="009739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3A46D50-C381-F3F8-51C3-62D760237AC4}"/>
              </a:ext>
            </a:extLst>
          </p:cNvPr>
          <p:cNvSpPr txBox="1"/>
          <p:nvPr/>
        </p:nvSpPr>
        <p:spPr>
          <a:xfrm>
            <a:off x="2134461" y="5437340"/>
            <a:ext cx="235192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Montserrat" panose="00000500000000000000" pitchFamily="50" charset="0"/>
              </a:rPr>
              <a:t>Impact of</a:t>
            </a:r>
          </a:p>
          <a:p>
            <a:r>
              <a:rPr lang="en-GB" sz="2800" dirty="0">
                <a:latin typeface="Montserrat ExtraBold" panose="00000900000000000000" pitchFamily="50" charset="0"/>
              </a:rPr>
              <a:t>Second Aid</a:t>
            </a:r>
          </a:p>
        </p:txBody>
      </p:sp>
      <p:pic>
        <p:nvPicPr>
          <p:cNvPr id="19" name="Picture 18" descr="The image depicts a simple, green cross symbol with a heart in its center.&#10;&#10;AI-generated content may be incorrect.">
            <a:extLst>
              <a:ext uri="{FF2B5EF4-FFF2-40B4-BE49-F238E27FC236}">
                <a16:creationId xmlns:a16="http://schemas.microsoft.com/office/drawing/2014/main" id="{96053FB8-DA0E-1CB9-336E-E50FBC9753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72" y="5420563"/>
            <a:ext cx="966378" cy="966376"/>
          </a:xfrm>
          <a:prstGeom prst="round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ABC423A-AA95-CBC7-2F1F-495F9955A9A5}"/>
              </a:ext>
            </a:extLst>
          </p:cNvPr>
          <p:cNvSpPr/>
          <p:nvPr/>
        </p:nvSpPr>
        <p:spPr>
          <a:xfrm>
            <a:off x="5285632" y="540435"/>
            <a:ext cx="4978034" cy="5580000"/>
          </a:xfrm>
          <a:prstGeom prst="roundRect">
            <a:avLst>
              <a:gd name="adj" fmla="val 6486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B7554A-F401-9C9C-D85E-C44A4C062E24}"/>
              </a:ext>
            </a:extLst>
          </p:cNvPr>
          <p:cNvSpPr txBox="1"/>
          <p:nvPr/>
        </p:nvSpPr>
        <p:spPr>
          <a:xfrm>
            <a:off x="921484" y="3865642"/>
            <a:ext cx="4592009" cy="786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600" i="1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</a:rPr>
              <a:t>For the full whitepaper: </a:t>
            </a:r>
            <a:r>
              <a:rPr lang="en-GB" sz="1600" b="1" i="1" dirty="0">
                <a:solidFill>
                  <a:schemeClr val="accent2"/>
                </a:solidFill>
                <a:latin typeface="Montserrat" panose="00000500000000000000" pitchFamily="50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secondaid.com/whitepaper.pdf</a:t>
            </a:r>
            <a:endParaRPr lang="en-GB" sz="1600" b="1" i="1" dirty="0">
              <a:solidFill>
                <a:schemeClr val="accent2"/>
              </a:solidFill>
              <a:latin typeface="Montserrat" panose="00000500000000000000" pitchFamily="50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7F0E82-AB28-A761-EA18-0A78A8AD75D9}"/>
              </a:ext>
            </a:extLst>
          </p:cNvPr>
          <p:cNvSpPr txBox="1"/>
          <p:nvPr/>
        </p:nvSpPr>
        <p:spPr>
          <a:xfrm>
            <a:off x="921484" y="1288383"/>
            <a:ext cx="3971603" cy="1559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en-GB" sz="4000" dirty="0">
                <a:solidFill>
                  <a:schemeClr val="bg2">
                    <a:lumMod val="10000"/>
                  </a:schemeClr>
                </a:solidFill>
                <a:latin typeface="Montserrat ExtraBold" panose="00000900000000000000" pitchFamily="50" charset="0"/>
              </a:rPr>
              <a:t>The impact</a:t>
            </a:r>
            <a:br>
              <a:rPr lang="en-GB" sz="4000" dirty="0">
                <a:solidFill>
                  <a:schemeClr val="bg2">
                    <a:lumMod val="10000"/>
                  </a:schemeClr>
                </a:solidFill>
                <a:latin typeface="Montserrat ExtraBold" panose="00000900000000000000" pitchFamily="50" charset="0"/>
              </a:rPr>
            </a:br>
            <a:r>
              <a:rPr lang="en-GB" sz="4000" dirty="0">
                <a:solidFill>
                  <a:schemeClr val="bg2">
                    <a:lumMod val="10000"/>
                  </a:schemeClr>
                </a:solidFill>
                <a:latin typeface="Montserrat ExtraBold" panose="00000900000000000000" pitchFamily="50" charset="0"/>
              </a:rPr>
              <a:t>is </a:t>
            </a:r>
            <a:r>
              <a:rPr lang="en-GB" sz="4000" dirty="0">
                <a:solidFill>
                  <a:schemeClr val="accent2"/>
                </a:solidFill>
                <a:latin typeface="Montserrat ExtraBold" panose="00000900000000000000" pitchFamily="50" charset="0"/>
              </a:rPr>
              <a:t>proven</a:t>
            </a:r>
            <a:r>
              <a:rPr lang="en-GB" sz="4000" dirty="0">
                <a:solidFill>
                  <a:schemeClr val="bg2">
                    <a:lumMod val="10000"/>
                  </a:schemeClr>
                </a:solidFill>
                <a:latin typeface="Montserrat ExtraBold" panose="00000900000000000000" pitchFamily="50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C41EC6-6254-78A1-7AD5-2B25772BDE5E}"/>
              </a:ext>
            </a:extLst>
          </p:cNvPr>
          <p:cNvSpPr txBox="1"/>
          <p:nvPr/>
        </p:nvSpPr>
        <p:spPr>
          <a:xfrm>
            <a:off x="921484" y="744546"/>
            <a:ext cx="4328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</a:rPr>
              <a:t>Learning from the past.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A96D4AE2-3C62-717E-7AEA-8CB3A29130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3349891"/>
              </p:ext>
            </p:extLst>
          </p:nvPr>
        </p:nvGraphicFramePr>
        <p:xfrm>
          <a:off x="5545302" y="739147"/>
          <a:ext cx="4470973" cy="4991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0489">
                  <a:extLst>
                    <a:ext uri="{9D8B030D-6E8A-4147-A177-3AD203B41FA5}">
                      <a16:colId xmlns:a16="http://schemas.microsoft.com/office/drawing/2014/main" val="695769403"/>
                    </a:ext>
                  </a:extLst>
                </a:gridCol>
                <a:gridCol w="2240484">
                  <a:extLst>
                    <a:ext uri="{9D8B030D-6E8A-4147-A177-3AD203B41FA5}">
                      <a16:colId xmlns:a16="http://schemas.microsoft.com/office/drawing/2014/main" val="3570255623"/>
                    </a:ext>
                  </a:extLst>
                </a:gridCol>
              </a:tblGrid>
              <a:tr h="77919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 dirty="0">
                          <a:solidFill>
                            <a:schemeClr val="accent6"/>
                          </a:solidFill>
                        </a:rPr>
                        <a:t>Before First Aid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 dirty="0">
                          <a:solidFill>
                            <a:schemeClr val="accent6"/>
                          </a:solidFill>
                        </a:rPr>
                        <a:t>Without Second Aid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6071216"/>
                  </a:ext>
                </a:extLst>
              </a:tr>
              <a:tr h="55719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 b="0" dirty="0">
                          <a:solidFill>
                            <a:schemeClr val="accent6">
                              <a:lumMod val="75000"/>
                              <a:lumOff val="25000"/>
                            </a:schemeClr>
                          </a:solidFill>
                        </a:rPr>
                        <a:t>Bleeding wound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 b="0" dirty="0">
                          <a:solidFill>
                            <a:schemeClr val="accent6">
                              <a:lumMod val="75000"/>
                              <a:lumOff val="25000"/>
                            </a:schemeClr>
                          </a:solidFill>
                        </a:rPr>
                        <a:t>Extreme distress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5136612"/>
                  </a:ext>
                </a:extLst>
              </a:tr>
              <a:tr h="55719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 b="0" dirty="0">
                          <a:solidFill>
                            <a:schemeClr val="accent6">
                              <a:lumMod val="75000"/>
                              <a:lumOff val="25000"/>
                            </a:schemeClr>
                          </a:solidFill>
                        </a:rPr>
                        <a:t>Contamination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 b="0" dirty="0">
                          <a:solidFill>
                            <a:schemeClr val="accent6">
                              <a:lumMod val="75000"/>
                              <a:lumOff val="25000"/>
                            </a:schemeClr>
                          </a:solidFill>
                        </a:rPr>
                        <a:t>Rumination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6687483"/>
                  </a:ext>
                </a:extLst>
              </a:tr>
              <a:tr h="55719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 b="0" dirty="0">
                          <a:solidFill>
                            <a:schemeClr val="accent6">
                              <a:lumMod val="75000"/>
                              <a:lumOff val="25000"/>
                            </a:schemeClr>
                          </a:solidFill>
                        </a:rPr>
                        <a:t>Infection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 b="0" dirty="0">
                          <a:solidFill>
                            <a:schemeClr val="accent6">
                              <a:lumMod val="75000"/>
                              <a:lumOff val="25000"/>
                            </a:schemeClr>
                          </a:solidFill>
                        </a:rPr>
                        <a:t>Sleep disruption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144315"/>
                  </a:ext>
                </a:extLst>
              </a:tr>
              <a:tr h="55719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 b="0" dirty="0">
                          <a:solidFill>
                            <a:schemeClr val="accent6">
                              <a:lumMod val="75000"/>
                              <a:lumOff val="25000"/>
                            </a:schemeClr>
                          </a:solidFill>
                        </a:rPr>
                        <a:t>Disease escalation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 b="0" dirty="0">
                          <a:solidFill>
                            <a:schemeClr val="accent6">
                              <a:lumMod val="75000"/>
                              <a:lumOff val="25000"/>
                            </a:schemeClr>
                          </a:solidFill>
                        </a:rPr>
                        <a:t>Anxiety escalation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394835"/>
                  </a:ext>
                </a:extLst>
              </a:tr>
              <a:tr h="55719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 b="0" dirty="0">
                          <a:solidFill>
                            <a:schemeClr val="accent6">
                              <a:lumMod val="75000"/>
                              <a:lumOff val="25000"/>
                            </a:schemeClr>
                          </a:solidFill>
                        </a:rPr>
                        <a:t>Critical condition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 b="0" dirty="0">
                          <a:solidFill>
                            <a:schemeClr val="accent6">
                              <a:lumMod val="75000"/>
                              <a:lumOff val="25000"/>
                            </a:schemeClr>
                          </a:solidFill>
                        </a:rPr>
                        <a:t>Critical condition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135289"/>
                  </a:ext>
                </a:extLst>
              </a:tr>
              <a:tr h="55719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 b="0" dirty="0">
                          <a:solidFill>
                            <a:schemeClr val="accent6">
                              <a:lumMod val="75000"/>
                              <a:lumOff val="25000"/>
                            </a:schemeClr>
                          </a:solidFill>
                        </a:rPr>
                        <a:t>Late professional</a:t>
                      </a:r>
                      <a:br>
                        <a:rPr lang="en-GB" sz="1400" b="0" dirty="0">
                          <a:solidFill>
                            <a:schemeClr val="accent6">
                              <a:lumMod val="75000"/>
                              <a:lumOff val="25000"/>
                            </a:schemeClr>
                          </a:solidFill>
                        </a:rPr>
                      </a:br>
                      <a:r>
                        <a:rPr lang="en-GB" sz="1400" b="0" dirty="0">
                          <a:solidFill>
                            <a:schemeClr val="accent6">
                              <a:lumMod val="75000"/>
                              <a:lumOff val="25000"/>
                            </a:schemeClr>
                          </a:solidFill>
                        </a:rPr>
                        <a:t>support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 b="0" dirty="0">
                          <a:solidFill>
                            <a:schemeClr val="accent6">
                              <a:lumMod val="75000"/>
                              <a:lumOff val="25000"/>
                            </a:schemeClr>
                          </a:solidFill>
                        </a:rPr>
                        <a:t>Late professional</a:t>
                      </a:r>
                      <a:br>
                        <a:rPr lang="en-GB" sz="1400" b="0" dirty="0">
                          <a:solidFill>
                            <a:schemeClr val="accent6">
                              <a:lumMod val="75000"/>
                              <a:lumOff val="25000"/>
                            </a:schemeClr>
                          </a:solidFill>
                        </a:rPr>
                      </a:br>
                      <a:r>
                        <a:rPr lang="en-GB" sz="1400" b="0" dirty="0">
                          <a:solidFill>
                            <a:schemeClr val="accent6">
                              <a:lumMod val="75000"/>
                              <a:lumOff val="25000"/>
                            </a:schemeClr>
                          </a:solidFill>
                        </a:rPr>
                        <a:t>support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1875066"/>
                  </a:ext>
                </a:extLst>
              </a:tr>
              <a:tr h="557191">
                <a:tc>
                  <a:txBody>
                    <a:bodyPr/>
                    <a:lstStyle/>
                    <a:p>
                      <a:pPr>
                        <a:buNone/>
                      </a:pPr>
                      <a:br>
                        <a:rPr lang="en-GB" sz="900" b="0" dirty="0">
                          <a:solidFill>
                            <a:schemeClr val="accent6">
                              <a:lumMod val="75000"/>
                              <a:lumOff val="25000"/>
                            </a:schemeClr>
                          </a:solidFill>
                        </a:rPr>
                      </a:br>
                      <a:r>
                        <a:rPr lang="en-GB" sz="1400" b="1" dirty="0">
                          <a:solidFill>
                            <a:schemeClr val="accent6"/>
                          </a:solidFill>
                        </a:rPr>
                        <a:t>Long recovery</a:t>
                      </a:r>
                    </a:p>
                    <a:p>
                      <a:pPr>
                        <a:buNone/>
                      </a:pPr>
                      <a:r>
                        <a:rPr lang="en-GB" sz="14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or</a:t>
                      </a:r>
                    </a:p>
                    <a:p>
                      <a:pPr>
                        <a:buNone/>
                      </a:pPr>
                      <a:r>
                        <a:rPr lang="en-GB" sz="1400" b="1" dirty="0">
                          <a:solidFill>
                            <a:schemeClr val="accent6"/>
                          </a:solidFill>
                        </a:rPr>
                        <a:t>Fatal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br>
                        <a:rPr lang="en-GB" sz="900" b="0" dirty="0">
                          <a:solidFill>
                            <a:schemeClr val="accent6">
                              <a:lumMod val="75000"/>
                              <a:lumOff val="25000"/>
                            </a:schemeClr>
                          </a:solidFill>
                        </a:rPr>
                      </a:br>
                      <a:r>
                        <a:rPr lang="en-GB" sz="1400" b="1" dirty="0">
                          <a:solidFill>
                            <a:schemeClr val="accent6"/>
                          </a:solidFill>
                        </a:rPr>
                        <a:t>Long recovery</a:t>
                      </a:r>
                    </a:p>
                    <a:p>
                      <a:pPr>
                        <a:buNone/>
                      </a:pPr>
                      <a:r>
                        <a:rPr lang="en-GB" sz="14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or</a:t>
                      </a:r>
                    </a:p>
                    <a:p>
                      <a:pPr>
                        <a:buNone/>
                      </a:pPr>
                      <a:r>
                        <a:rPr lang="en-GB" sz="1400" b="1" dirty="0">
                          <a:solidFill>
                            <a:schemeClr val="accent6"/>
                          </a:solidFill>
                        </a:rPr>
                        <a:t>Fatal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3527419"/>
                  </a:ext>
                </a:extLst>
              </a:tr>
            </a:tbl>
          </a:graphicData>
        </a:graphic>
      </p:graphicFrame>
      <p:pic>
        <p:nvPicPr>
          <p:cNvPr id="14" name="Picture 13" descr="The image shows a woman holding a dog.&#10;&#10;AI-generated content may be incorrect.">
            <a:extLst>
              <a:ext uri="{FF2B5EF4-FFF2-40B4-BE49-F238E27FC236}">
                <a16:creationId xmlns:a16="http://schemas.microsoft.com/office/drawing/2014/main" id="{70FBBC1C-B0C8-2393-EE07-ADF3CBD9E0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4317" y="875880"/>
            <a:ext cx="269607" cy="269607"/>
          </a:xfrm>
          <a:prstGeom prst="rect">
            <a:avLst/>
          </a:prstGeom>
        </p:spPr>
      </p:pic>
      <p:pic>
        <p:nvPicPr>
          <p:cNvPr id="16" name="Picture 15" descr="The image shows a woman holding a dog.&#10;&#10;AI-generated content may be incorrect.">
            <a:extLst>
              <a:ext uri="{FF2B5EF4-FFF2-40B4-BE49-F238E27FC236}">
                <a16:creationId xmlns:a16="http://schemas.microsoft.com/office/drawing/2014/main" id="{747ADB88-77DB-7E22-050B-92F3BDAC10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2492" y="857618"/>
            <a:ext cx="269607" cy="26960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5A0617B-1EA7-807B-4456-491AE0F4DA17}"/>
              </a:ext>
            </a:extLst>
          </p:cNvPr>
          <p:cNvSpPr/>
          <p:nvPr/>
        </p:nvSpPr>
        <p:spPr>
          <a:xfrm flipV="1">
            <a:off x="1558397" y="2245097"/>
            <a:ext cx="1995997" cy="595707"/>
          </a:xfrm>
          <a:prstGeom prst="rect">
            <a:avLst/>
          </a:prstGeom>
          <a:solidFill>
            <a:srgbClr val="FFC92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0630E54-3744-164C-D75A-BD4D54A2D55A}"/>
              </a:ext>
            </a:extLst>
          </p:cNvPr>
          <p:cNvCxnSpPr>
            <a:cxnSpLocks/>
          </p:cNvCxnSpPr>
          <p:nvPr/>
        </p:nvCxnSpPr>
        <p:spPr>
          <a:xfrm>
            <a:off x="5632179" y="1524324"/>
            <a:ext cx="540000" cy="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F49D0ED-E408-7D3A-6381-CE98D3D6BBD1}"/>
              </a:ext>
            </a:extLst>
          </p:cNvPr>
          <p:cNvCxnSpPr>
            <a:cxnSpLocks/>
          </p:cNvCxnSpPr>
          <p:nvPr/>
        </p:nvCxnSpPr>
        <p:spPr>
          <a:xfrm>
            <a:off x="7873464" y="1527193"/>
            <a:ext cx="648000" cy="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1516A129-2D50-2E26-C9BC-3EDB53599976}"/>
              </a:ext>
            </a:extLst>
          </p:cNvPr>
          <p:cNvSpPr/>
          <p:nvPr/>
        </p:nvSpPr>
        <p:spPr>
          <a:xfrm rot="5400000">
            <a:off x="4883605" y="2014083"/>
            <a:ext cx="180000" cy="10800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C01D3D6-E90F-484A-49B7-D8446F1F621A}"/>
              </a:ext>
            </a:extLst>
          </p:cNvPr>
          <p:cNvSpPr txBox="1"/>
          <p:nvPr/>
        </p:nvSpPr>
        <p:spPr>
          <a:xfrm>
            <a:off x="10369378" y="2112431"/>
            <a:ext cx="15693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en-GB" sz="1200" b="1" spc="100" dirty="0">
                <a:solidFill>
                  <a:schemeClr val="accent2"/>
                </a:solidFill>
                <a:latin typeface="Aptos" panose="02110004020202020204"/>
              </a:rPr>
              <a:t>USE KIT HERE</a:t>
            </a:r>
            <a:br>
              <a:rPr lang="en-GB" sz="1200" b="1" spc="100" dirty="0">
                <a:solidFill>
                  <a:schemeClr val="accent2"/>
                </a:solidFill>
                <a:latin typeface="Aptos" panose="02110004020202020204"/>
              </a:rPr>
            </a:br>
            <a:r>
              <a:rPr lang="en-GB" sz="1200" b="1" spc="100" dirty="0">
                <a:solidFill>
                  <a:schemeClr val="accent2"/>
                </a:solidFill>
                <a:latin typeface="Aptos" panose="02110004020202020204"/>
              </a:rPr>
              <a:t>TO PREVENT</a:t>
            </a:r>
          </a:p>
          <a:p>
            <a:pPr algn="r">
              <a:buNone/>
            </a:pPr>
            <a:r>
              <a:rPr lang="en-GB" sz="1200" b="1" spc="100" baseline="0" dirty="0">
                <a:solidFill>
                  <a:schemeClr val="accent2"/>
                </a:solidFill>
                <a:latin typeface="Aptos" panose="02110004020202020204"/>
              </a:rPr>
              <a:t>ESCALATION</a:t>
            </a:r>
            <a:endParaRPr lang="en-GB" sz="1200" b="1" spc="100" dirty="0">
              <a:solidFill>
                <a:schemeClr val="accent2"/>
              </a:solidFill>
              <a:latin typeface="Aptos" panose="02110004020202020204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4192626-5755-3B5D-208E-223ECCA51BE1}"/>
              </a:ext>
            </a:extLst>
          </p:cNvPr>
          <p:cNvCxnSpPr>
            <a:cxnSpLocks/>
          </p:cNvCxnSpPr>
          <p:nvPr/>
        </p:nvCxnSpPr>
        <p:spPr>
          <a:xfrm>
            <a:off x="5079465" y="2072446"/>
            <a:ext cx="6804000" cy="0"/>
          </a:xfrm>
          <a:prstGeom prst="line">
            <a:avLst/>
          </a:prstGeom>
          <a:ln w="19050">
            <a:solidFill>
              <a:srgbClr val="BA8E0E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1B5FDF0-D02D-E47E-D3A8-0DB93F28B079}"/>
              </a:ext>
            </a:extLst>
          </p:cNvPr>
          <p:cNvGrpSpPr/>
          <p:nvPr/>
        </p:nvGrpSpPr>
        <p:grpSpPr>
          <a:xfrm>
            <a:off x="7559302" y="726685"/>
            <a:ext cx="180000" cy="5220000"/>
            <a:chOff x="7559302" y="726685"/>
            <a:chExt cx="180000" cy="5220000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70F0560-7722-83C7-C350-86363B8CC56B}"/>
                </a:ext>
              </a:extLst>
            </p:cNvPr>
            <p:cNvCxnSpPr>
              <a:cxnSpLocks/>
            </p:cNvCxnSpPr>
            <p:nvPr/>
          </p:nvCxnSpPr>
          <p:spPr>
            <a:xfrm>
              <a:off x="7649302" y="726685"/>
              <a:ext cx="0" cy="522000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82786259-72D9-849F-BB5A-2B7D8255B0F3}"/>
                </a:ext>
              </a:extLst>
            </p:cNvPr>
            <p:cNvSpPr/>
            <p:nvPr/>
          </p:nvSpPr>
          <p:spPr>
            <a:xfrm rot="10800000">
              <a:off x="7559302" y="5838685"/>
              <a:ext cx="180000" cy="108000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635982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44755D-A721-9352-5666-73528D9641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9FDA8A7-2193-057B-675F-EB2FD8B221DA}"/>
              </a:ext>
            </a:extLst>
          </p:cNvPr>
          <p:cNvSpPr/>
          <p:nvPr/>
        </p:nvSpPr>
        <p:spPr>
          <a:xfrm flipV="1">
            <a:off x="0" y="4949505"/>
            <a:ext cx="12192001" cy="1908495"/>
          </a:xfrm>
          <a:prstGeom prst="rect">
            <a:avLst/>
          </a:prstGeom>
          <a:solidFill>
            <a:srgbClr val="009739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410AB6-1280-E0D7-4FE5-F8A74F5FC0B9}"/>
              </a:ext>
            </a:extLst>
          </p:cNvPr>
          <p:cNvSpPr txBox="1"/>
          <p:nvPr/>
        </p:nvSpPr>
        <p:spPr>
          <a:xfrm>
            <a:off x="2134461" y="5437340"/>
            <a:ext cx="235192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Montserrat" panose="00000500000000000000" pitchFamily="50" charset="0"/>
              </a:rPr>
              <a:t>Vision of</a:t>
            </a:r>
          </a:p>
          <a:p>
            <a:r>
              <a:rPr lang="en-GB" sz="2800" dirty="0">
                <a:latin typeface="Montserrat ExtraBold" panose="00000900000000000000" pitchFamily="50" charset="0"/>
              </a:rPr>
              <a:t>Second Aid</a:t>
            </a:r>
          </a:p>
        </p:txBody>
      </p:sp>
      <p:pic>
        <p:nvPicPr>
          <p:cNvPr id="19" name="Picture 18" descr="The image depicts a simple, green cross symbol with a heart in its center.&#10;&#10;AI-generated content may be incorrect.">
            <a:extLst>
              <a:ext uri="{FF2B5EF4-FFF2-40B4-BE49-F238E27FC236}">
                <a16:creationId xmlns:a16="http://schemas.microsoft.com/office/drawing/2014/main" id="{BFA26E5B-5AB8-5D1C-8207-8B507CDC11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72" y="5420563"/>
            <a:ext cx="966378" cy="966376"/>
          </a:xfrm>
          <a:prstGeom prst="round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2255C8C-B741-C78D-AB5E-B6811A481403}"/>
              </a:ext>
            </a:extLst>
          </p:cNvPr>
          <p:cNvSpPr txBox="1"/>
          <p:nvPr/>
        </p:nvSpPr>
        <p:spPr>
          <a:xfrm>
            <a:off x="921483" y="744546"/>
            <a:ext cx="3677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</a:rPr>
              <a:t>For everyone.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AAADCE5-279D-941D-FB55-13DF14E26F2A}"/>
              </a:ext>
            </a:extLst>
          </p:cNvPr>
          <p:cNvSpPr/>
          <p:nvPr/>
        </p:nvSpPr>
        <p:spPr>
          <a:xfrm>
            <a:off x="4849707" y="673705"/>
            <a:ext cx="7056000" cy="5292000"/>
          </a:xfrm>
          <a:prstGeom prst="roundRect">
            <a:avLst>
              <a:gd name="adj" fmla="val 6486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694EF8E-4F09-5691-6B18-85B06B7AD5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1790482"/>
              </p:ext>
            </p:extLst>
          </p:nvPr>
        </p:nvGraphicFramePr>
        <p:xfrm>
          <a:off x="4863250" y="897468"/>
          <a:ext cx="7039748" cy="49567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6996">
                  <a:extLst>
                    <a:ext uri="{9D8B030D-6E8A-4147-A177-3AD203B41FA5}">
                      <a16:colId xmlns:a16="http://schemas.microsoft.com/office/drawing/2014/main" val="1309416778"/>
                    </a:ext>
                  </a:extLst>
                </a:gridCol>
                <a:gridCol w="1815590">
                  <a:extLst>
                    <a:ext uri="{9D8B030D-6E8A-4147-A177-3AD203B41FA5}">
                      <a16:colId xmlns:a16="http://schemas.microsoft.com/office/drawing/2014/main" val="695769403"/>
                    </a:ext>
                  </a:extLst>
                </a:gridCol>
                <a:gridCol w="1869287">
                  <a:extLst>
                    <a:ext uri="{9D8B030D-6E8A-4147-A177-3AD203B41FA5}">
                      <a16:colId xmlns:a16="http://schemas.microsoft.com/office/drawing/2014/main" val="1146642999"/>
                    </a:ext>
                  </a:extLst>
                </a:gridCol>
                <a:gridCol w="2197875">
                  <a:extLst>
                    <a:ext uri="{9D8B030D-6E8A-4147-A177-3AD203B41FA5}">
                      <a16:colId xmlns:a16="http://schemas.microsoft.com/office/drawing/2014/main" val="1388007621"/>
                    </a:ext>
                  </a:extLst>
                </a:gridCol>
              </a:tblGrid>
              <a:tr h="450618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GB" sz="1300" b="1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GB" sz="13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GB" sz="13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GB" sz="1300" b="1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5690333"/>
                  </a:ext>
                </a:extLst>
              </a:tr>
              <a:tr h="45061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kumimoji="0" lang="en-GB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English</a:t>
                      </a:r>
                      <a:endParaRPr lang="en-GB" sz="1300" b="1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“First Aid”</a:t>
                      </a:r>
                      <a:endParaRPr lang="en-GB" sz="1300" b="0" dirty="0">
                        <a:solidFill>
                          <a:schemeClr val="accent6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kumimoji="0" lang="en-GB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“Second Aid”</a:t>
                      </a:r>
                      <a:endParaRPr lang="en-GB" sz="13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kumimoji="0" lang="en-GB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secondaid.com</a:t>
                      </a:r>
                      <a:endParaRPr lang="en-GB" sz="1300" b="1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5136612"/>
                  </a:ext>
                </a:extLst>
              </a:tr>
              <a:tr h="45061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300" b="1" dirty="0">
                          <a:solidFill>
                            <a:schemeClr val="accent6"/>
                          </a:solidFill>
                        </a:rPr>
                        <a:t> Spanish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300" b="0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</a:rPr>
                        <a:t>“Primeros </a:t>
                      </a:r>
                      <a:r>
                        <a:rPr lang="en-GB" sz="1300" b="0" dirty="0" err="1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</a:rPr>
                        <a:t>Auxilios</a:t>
                      </a:r>
                      <a:r>
                        <a:rPr lang="en-GB" sz="1300" b="0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</a:rPr>
                        <a:t>”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300" b="1" dirty="0">
                          <a:solidFill>
                            <a:sysClr val="windowText" lastClr="000000"/>
                          </a:solidFill>
                        </a:rPr>
                        <a:t>“</a:t>
                      </a:r>
                      <a:r>
                        <a:rPr lang="en-GB" sz="1300" b="1" dirty="0" err="1">
                          <a:solidFill>
                            <a:sysClr val="windowText" lastClr="000000"/>
                          </a:solidFill>
                        </a:rPr>
                        <a:t>Segundos</a:t>
                      </a:r>
                      <a:r>
                        <a:rPr lang="en-GB" sz="1300" b="1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n-GB" sz="1300" b="1" dirty="0" err="1">
                          <a:solidFill>
                            <a:sysClr val="windowText" lastClr="000000"/>
                          </a:solidFill>
                        </a:rPr>
                        <a:t>Auxilios</a:t>
                      </a:r>
                      <a:r>
                        <a:rPr lang="en-GB" sz="1300" b="1" dirty="0">
                          <a:solidFill>
                            <a:sysClr val="windowText" lastClr="000000"/>
                          </a:solidFill>
                        </a:rPr>
                        <a:t>”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300" b="1" dirty="0">
                          <a:solidFill>
                            <a:schemeClr val="accent2"/>
                          </a:solidFill>
                        </a:rPr>
                        <a:t>segundosauxilios.com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3987893"/>
                  </a:ext>
                </a:extLst>
              </a:tr>
              <a:tr h="45061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300" b="1" dirty="0">
                          <a:solidFill>
                            <a:schemeClr val="accent6"/>
                          </a:solidFill>
                        </a:rPr>
                        <a:t> French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300" b="0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</a:rPr>
                        <a:t>“Premiers Secours”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300" b="1" dirty="0">
                          <a:solidFill>
                            <a:sysClr val="windowText" lastClr="000000"/>
                          </a:solidFill>
                        </a:rPr>
                        <a:t>“</a:t>
                      </a:r>
                      <a:r>
                        <a:rPr lang="en-GB" sz="1300" b="1" dirty="0" err="1">
                          <a:solidFill>
                            <a:sysClr val="windowText" lastClr="000000"/>
                          </a:solidFill>
                        </a:rPr>
                        <a:t>Deuxièmes</a:t>
                      </a:r>
                      <a:r>
                        <a:rPr lang="en-GB" sz="1300" b="1" dirty="0">
                          <a:solidFill>
                            <a:sysClr val="windowText" lastClr="000000"/>
                          </a:solidFill>
                        </a:rPr>
                        <a:t> Secours”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300" b="1" dirty="0">
                          <a:solidFill>
                            <a:schemeClr val="accent2"/>
                          </a:solidFill>
                        </a:rPr>
                        <a:t>deuxiemessecours.com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9238366"/>
                  </a:ext>
                </a:extLst>
              </a:tr>
              <a:tr h="45061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300" b="1" dirty="0">
                          <a:solidFill>
                            <a:schemeClr val="accent6"/>
                          </a:solidFill>
                        </a:rPr>
                        <a:t> German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300" b="0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</a:rPr>
                        <a:t>“Erste </a:t>
                      </a:r>
                      <a:r>
                        <a:rPr lang="en-GB" sz="1300" b="0" dirty="0" err="1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</a:rPr>
                        <a:t>Hilfe</a:t>
                      </a:r>
                      <a:r>
                        <a:rPr lang="en-GB" sz="1300" b="0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</a:rPr>
                        <a:t>”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300" b="1" dirty="0">
                          <a:solidFill>
                            <a:sysClr val="windowText" lastClr="000000"/>
                          </a:solidFill>
                        </a:rPr>
                        <a:t>“Zweite </a:t>
                      </a:r>
                      <a:r>
                        <a:rPr lang="en-GB" sz="1300" b="1" dirty="0" err="1">
                          <a:solidFill>
                            <a:sysClr val="windowText" lastClr="000000"/>
                          </a:solidFill>
                        </a:rPr>
                        <a:t>Hilfe</a:t>
                      </a:r>
                      <a:r>
                        <a:rPr lang="en-GB" sz="1300" b="1" dirty="0">
                          <a:solidFill>
                            <a:sysClr val="windowText" lastClr="000000"/>
                          </a:solidFill>
                        </a:rPr>
                        <a:t>”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300" b="1" dirty="0">
                          <a:solidFill>
                            <a:schemeClr val="accent2"/>
                          </a:solidFill>
                        </a:rPr>
                        <a:t>zweitehilfe.com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398296"/>
                  </a:ext>
                </a:extLst>
              </a:tr>
              <a:tr h="45061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300" b="1" dirty="0">
                          <a:solidFill>
                            <a:schemeClr val="accent6"/>
                          </a:solidFill>
                        </a:rPr>
                        <a:t> Italian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300" b="0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</a:rPr>
                        <a:t>“Primo </a:t>
                      </a:r>
                      <a:r>
                        <a:rPr lang="en-GB" sz="1300" b="0" dirty="0" err="1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</a:rPr>
                        <a:t>Soccorso</a:t>
                      </a:r>
                      <a:r>
                        <a:rPr lang="en-GB" sz="1300" b="0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</a:rPr>
                        <a:t>”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300" b="1" dirty="0">
                          <a:solidFill>
                            <a:sysClr val="windowText" lastClr="000000"/>
                          </a:solidFill>
                        </a:rPr>
                        <a:t>“Secondo </a:t>
                      </a:r>
                      <a:r>
                        <a:rPr lang="en-GB" sz="1300" b="1" dirty="0" err="1">
                          <a:solidFill>
                            <a:sysClr val="windowText" lastClr="000000"/>
                          </a:solidFill>
                        </a:rPr>
                        <a:t>Soccorso</a:t>
                      </a:r>
                      <a:r>
                        <a:rPr lang="en-GB" sz="1300" b="1" dirty="0">
                          <a:solidFill>
                            <a:sysClr val="windowText" lastClr="000000"/>
                          </a:solidFill>
                        </a:rPr>
                        <a:t>”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300" b="1" dirty="0">
                          <a:solidFill>
                            <a:schemeClr val="accent2"/>
                          </a:solidFill>
                        </a:rPr>
                        <a:t>secondosoccorso.com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0772310"/>
                  </a:ext>
                </a:extLst>
              </a:tr>
              <a:tr h="45061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300" b="1" dirty="0">
                          <a:solidFill>
                            <a:schemeClr val="accent6"/>
                          </a:solidFill>
                        </a:rPr>
                        <a:t> Dutch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300" b="0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</a:rPr>
                        <a:t>“</a:t>
                      </a:r>
                      <a:r>
                        <a:rPr lang="en-GB" sz="1300" b="0" dirty="0" err="1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</a:rPr>
                        <a:t>Eerste</a:t>
                      </a:r>
                      <a:r>
                        <a:rPr lang="en-GB" sz="1300" b="0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</a:rPr>
                        <a:t> Hulp”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300" b="1" dirty="0">
                          <a:solidFill>
                            <a:sysClr val="windowText" lastClr="000000"/>
                          </a:solidFill>
                        </a:rPr>
                        <a:t>“Tweede Hulp”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300" b="1" dirty="0">
                          <a:solidFill>
                            <a:schemeClr val="accent2"/>
                          </a:solidFill>
                        </a:rPr>
                        <a:t>nl.secondaid.com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137261"/>
                  </a:ext>
                </a:extLst>
              </a:tr>
              <a:tr h="45061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300" b="1" dirty="0">
                          <a:solidFill>
                            <a:schemeClr val="accent6"/>
                          </a:solidFill>
                        </a:rPr>
                        <a:t> Portuguese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300" b="0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</a:rPr>
                        <a:t>“</a:t>
                      </a:r>
                      <a:r>
                        <a:rPr lang="en-GB" sz="1300" b="0" dirty="0" err="1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</a:rPr>
                        <a:t>Primeiros</a:t>
                      </a:r>
                      <a:r>
                        <a:rPr lang="en-GB" sz="1300" b="0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</a:rPr>
                        <a:t> </a:t>
                      </a:r>
                      <a:r>
                        <a:rPr lang="en-GB" sz="1300" b="0" dirty="0" err="1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</a:rPr>
                        <a:t>Socorros</a:t>
                      </a:r>
                      <a:r>
                        <a:rPr lang="en-GB" sz="1300" b="0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</a:rPr>
                        <a:t>”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300" b="1" dirty="0">
                          <a:solidFill>
                            <a:sysClr val="windowText" lastClr="000000"/>
                          </a:solidFill>
                        </a:rPr>
                        <a:t>“</a:t>
                      </a:r>
                      <a:r>
                        <a:rPr lang="en-GB" sz="1300" b="1" dirty="0" err="1">
                          <a:solidFill>
                            <a:sysClr val="windowText" lastClr="000000"/>
                          </a:solidFill>
                        </a:rPr>
                        <a:t>Segundos</a:t>
                      </a:r>
                      <a:r>
                        <a:rPr lang="en-GB" sz="1300" b="1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n-GB" sz="1300" b="1" dirty="0" err="1">
                          <a:solidFill>
                            <a:sysClr val="windowText" lastClr="000000"/>
                          </a:solidFill>
                        </a:rPr>
                        <a:t>Socorros</a:t>
                      </a:r>
                      <a:r>
                        <a:rPr lang="en-GB" sz="1300" b="1" dirty="0">
                          <a:solidFill>
                            <a:sysClr val="windowText" lastClr="000000"/>
                          </a:solidFill>
                        </a:rPr>
                        <a:t>”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300" b="1" dirty="0">
                          <a:solidFill>
                            <a:schemeClr val="accent2"/>
                          </a:solidFill>
                        </a:rPr>
                        <a:t>pt.secondaid.com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771779"/>
                  </a:ext>
                </a:extLst>
              </a:tr>
              <a:tr h="45061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300" b="1" dirty="0">
                          <a:solidFill>
                            <a:schemeClr val="accent6"/>
                          </a:solidFill>
                        </a:rPr>
                        <a:t> Norwegian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300" b="0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</a:rPr>
                        <a:t>“</a:t>
                      </a:r>
                      <a:r>
                        <a:rPr lang="en-GB" sz="1300" b="0" dirty="0" err="1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</a:rPr>
                        <a:t>Førstehjelp</a:t>
                      </a:r>
                      <a:r>
                        <a:rPr lang="en-GB" sz="1300" b="0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</a:rPr>
                        <a:t>”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300" b="1" dirty="0">
                          <a:solidFill>
                            <a:sysClr val="windowText" lastClr="000000"/>
                          </a:solidFill>
                        </a:rPr>
                        <a:t>“Andre </a:t>
                      </a:r>
                      <a:r>
                        <a:rPr lang="en-GB" sz="1300" b="1" dirty="0" err="1">
                          <a:solidFill>
                            <a:sysClr val="windowText" lastClr="000000"/>
                          </a:solidFill>
                        </a:rPr>
                        <a:t>Hjelp</a:t>
                      </a:r>
                      <a:r>
                        <a:rPr lang="en-GB" sz="1300" b="1" dirty="0">
                          <a:solidFill>
                            <a:sysClr val="windowText" lastClr="000000"/>
                          </a:solidFill>
                        </a:rPr>
                        <a:t>”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300" b="1" dirty="0">
                          <a:solidFill>
                            <a:schemeClr val="accent2"/>
                          </a:solidFill>
                        </a:rPr>
                        <a:t>andrehjelp.com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1149516"/>
                  </a:ext>
                </a:extLst>
              </a:tr>
              <a:tr h="45061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300" b="1" dirty="0">
                          <a:solidFill>
                            <a:schemeClr val="accent6"/>
                          </a:solidFill>
                        </a:rPr>
                        <a:t> Swedish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300" b="0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</a:rPr>
                        <a:t>“</a:t>
                      </a:r>
                      <a:r>
                        <a:rPr lang="en-GB" sz="1300" b="0" dirty="0" err="1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</a:rPr>
                        <a:t>Första</a:t>
                      </a:r>
                      <a:r>
                        <a:rPr lang="en-GB" sz="1300" b="0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</a:rPr>
                        <a:t> </a:t>
                      </a:r>
                      <a:r>
                        <a:rPr lang="en-GB" sz="1300" b="0" dirty="0" err="1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</a:rPr>
                        <a:t>hjälpen</a:t>
                      </a:r>
                      <a:r>
                        <a:rPr lang="en-GB" sz="1300" b="0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</a:rPr>
                        <a:t>”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300" b="1" dirty="0">
                          <a:solidFill>
                            <a:sysClr val="windowText" lastClr="000000"/>
                          </a:solidFill>
                        </a:rPr>
                        <a:t>“Andra </a:t>
                      </a:r>
                      <a:r>
                        <a:rPr lang="en-GB" sz="1300" b="1" dirty="0" err="1">
                          <a:solidFill>
                            <a:sysClr val="windowText" lastClr="000000"/>
                          </a:solidFill>
                        </a:rPr>
                        <a:t>Hjälpen</a:t>
                      </a:r>
                      <a:r>
                        <a:rPr lang="en-GB" sz="1300" b="1" dirty="0">
                          <a:solidFill>
                            <a:sysClr val="windowText" lastClr="000000"/>
                          </a:solidFill>
                        </a:rPr>
                        <a:t>”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300" b="1" dirty="0">
                          <a:solidFill>
                            <a:schemeClr val="accent2"/>
                          </a:solidFill>
                        </a:rPr>
                        <a:t>andrahjalpen.com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57171"/>
                  </a:ext>
                </a:extLst>
              </a:tr>
              <a:tr h="45061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 b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…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 b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…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 b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…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 b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…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9117087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A76DE311-0F15-4411-0BF1-902AB1A215AE}"/>
              </a:ext>
            </a:extLst>
          </p:cNvPr>
          <p:cNvSpPr txBox="1"/>
          <p:nvPr/>
        </p:nvSpPr>
        <p:spPr>
          <a:xfrm>
            <a:off x="921484" y="1288383"/>
            <a:ext cx="3722287" cy="2328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en-GB" sz="4000" dirty="0">
                <a:solidFill>
                  <a:schemeClr val="bg2">
                    <a:lumMod val="10000"/>
                  </a:schemeClr>
                </a:solidFill>
                <a:latin typeface="Montserrat ExtraBold" panose="00000900000000000000" pitchFamily="50" charset="0"/>
              </a:rPr>
              <a:t>An impact</a:t>
            </a:r>
            <a:br>
              <a:rPr lang="en-GB" sz="4000" dirty="0">
                <a:solidFill>
                  <a:schemeClr val="bg2">
                    <a:lumMod val="10000"/>
                  </a:schemeClr>
                </a:solidFill>
                <a:latin typeface="Montserrat ExtraBold" panose="00000900000000000000" pitchFamily="50" charset="0"/>
              </a:rPr>
            </a:br>
            <a:r>
              <a:rPr lang="en-GB" sz="4000" dirty="0">
                <a:solidFill>
                  <a:schemeClr val="bg2">
                    <a:lumMod val="10000"/>
                  </a:schemeClr>
                </a:solidFill>
                <a:latin typeface="Montserrat ExtraBold" panose="00000900000000000000" pitchFamily="50" charset="0"/>
              </a:rPr>
              <a:t>with </a:t>
            </a:r>
            <a:r>
              <a:rPr lang="en-GB" sz="4000" dirty="0">
                <a:solidFill>
                  <a:schemeClr val="accent2"/>
                </a:solidFill>
                <a:latin typeface="Montserrat ExtraBold" panose="00000900000000000000" pitchFamily="50" charset="0"/>
              </a:rPr>
              <a:t>global</a:t>
            </a:r>
            <a:r>
              <a:rPr lang="en-GB" sz="4000" dirty="0">
                <a:solidFill>
                  <a:schemeClr val="bg2">
                    <a:lumMod val="10000"/>
                  </a:schemeClr>
                </a:solidFill>
                <a:latin typeface="Montserrat ExtraBold" panose="00000900000000000000" pitchFamily="50" charset="0"/>
              </a:rPr>
              <a:t> reach.</a:t>
            </a:r>
          </a:p>
        </p:txBody>
      </p:sp>
      <p:pic>
        <p:nvPicPr>
          <p:cNvPr id="25" name="Picture 24" descr="The image depicts a stylized, black letter 'A' with an accompanying Chinese character, suggesting a combination of alphabetic and ideographic elements.&#10;&#10;AI-generated content may be incorrect.">
            <a:extLst>
              <a:ext uri="{FF2B5EF4-FFF2-40B4-BE49-F238E27FC236}">
                <a16:creationId xmlns:a16="http://schemas.microsoft.com/office/drawing/2014/main" id="{547CEE71-8D58-A10C-9918-F8B8B8EDDA3B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268" y="877148"/>
            <a:ext cx="329064" cy="329064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D0C950C2-8B4D-A3F1-6034-00422B704092}"/>
              </a:ext>
            </a:extLst>
          </p:cNvPr>
          <p:cNvSpPr txBox="1"/>
          <p:nvPr/>
        </p:nvSpPr>
        <p:spPr>
          <a:xfrm>
            <a:off x="921484" y="3865642"/>
            <a:ext cx="4592009" cy="786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GB" sz="1600" i="1" dirty="0">
              <a:solidFill>
                <a:schemeClr val="bg1">
                  <a:lumMod val="65000"/>
                </a:schemeClr>
              </a:solidFill>
              <a:latin typeface="Montserrat" panose="00000500000000000000" pitchFamily="50" charset="0"/>
            </a:endParaRPr>
          </a:p>
          <a:p>
            <a:pPr>
              <a:lnSpc>
                <a:spcPct val="150000"/>
              </a:lnSpc>
            </a:pPr>
            <a:r>
              <a:rPr lang="en-GB" sz="1600" i="1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50" charset="0"/>
              </a:rPr>
              <a:t>Available in 10+ languages</a:t>
            </a:r>
            <a:endParaRPr lang="en-GB" sz="1600" b="1" i="1" dirty="0">
              <a:solidFill>
                <a:schemeClr val="bg1">
                  <a:lumMod val="65000"/>
                </a:schemeClr>
              </a:solidFill>
              <a:latin typeface="Montserrat" panose="00000500000000000000" pitchFamily="50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E057496-60F0-E7E2-6E2D-760552F2AD13}"/>
              </a:ext>
            </a:extLst>
          </p:cNvPr>
          <p:cNvSpPr txBox="1"/>
          <p:nvPr/>
        </p:nvSpPr>
        <p:spPr>
          <a:xfrm>
            <a:off x="6017555" y="917546"/>
            <a:ext cx="156933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kumimoji="0" lang="en-GB" sz="1100" b="1" i="0" u="none" strike="noStrike" kern="1200" cap="none" spc="100" normalizeH="0" baseline="0" noProof="0" dirty="0">
                <a:ln>
                  <a:noFill/>
                </a:ln>
                <a:solidFill>
                  <a:srgbClr val="171717">
                    <a:lumMod val="25000"/>
                    <a:lumOff val="75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PHYSICAL </a:t>
            </a:r>
            <a:r>
              <a:rPr lang="en-GB" sz="1100" b="1" spc="100" dirty="0">
                <a:solidFill>
                  <a:srgbClr val="171717">
                    <a:lumMod val="25000"/>
                    <a:lumOff val="75000"/>
                  </a:srgbClr>
                </a:solidFill>
                <a:latin typeface="Aptos" panose="02110004020202020204"/>
              </a:rPr>
              <a:t>HEALTH</a:t>
            </a:r>
            <a:endParaRPr lang="en-GB" sz="2400" spc="100" baseline="0" dirty="0">
              <a:solidFill>
                <a:schemeClr val="accent6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87F6DA3-C53D-81FE-F230-634601D68DB7}"/>
              </a:ext>
            </a:extLst>
          </p:cNvPr>
          <p:cNvSpPr txBox="1"/>
          <p:nvPr/>
        </p:nvSpPr>
        <p:spPr>
          <a:xfrm>
            <a:off x="7829421" y="917546"/>
            <a:ext cx="172098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kumimoji="0" lang="en-GB" sz="1100" b="1" i="0" u="none" strike="noStrike" kern="1200" cap="none" spc="100" normalizeH="0" baseline="0" noProof="0" dirty="0">
                <a:ln>
                  <a:noFill/>
                </a:ln>
                <a:solidFill>
                  <a:srgbClr val="171717">
                    <a:lumMod val="25000"/>
                    <a:lumOff val="75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MENTAL HEALTH</a:t>
            </a:r>
            <a:endParaRPr lang="en-GB" sz="2400" spc="100" baseline="0" dirty="0">
              <a:solidFill>
                <a:schemeClr val="accent6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24F1950-B9D7-E91F-D8C3-F1D7C640EB53}"/>
              </a:ext>
            </a:extLst>
          </p:cNvPr>
          <p:cNvSpPr/>
          <p:nvPr/>
        </p:nvSpPr>
        <p:spPr>
          <a:xfrm flipV="1">
            <a:off x="2348795" y="2215897"/>
            <a:ext cx="1750906" cy="595707"/>
          </a:xfrm>
          <a:prstGeom prst="rect">
            <a:avLst/>
          </a:prstGeom>
          <a:solidFill>
            <a:srgbClr val="FFC92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3F7A964-20C0-E284-C4AE-2F1AED56CD49}"/>
              </a:ext>
            </a:extLst>
          </p:cNvPr>
          <p:cNvCxnSpPr>
            <a:cxnSpLocks/>
          </p:cNvCxnSpPr>
          <p:nvPr/>
        </p:nvCxnSpPr>
        <p:spPr>
          <a:xfrm>
            <a:off x="10617351" y="1673339"/>
            <a:ext cx="360000" cy="0"/>
          </a:xfrm>
          <a:prstGeom prst="line">
            <a:avLst/>
          </a:prstGeom>
          <a:ln w="28575">
            <a:solidFill>
              <a:srgbClr val="BA8E0E">
                <a:alpha val="50196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7E22AC8-CB42-C056-686F-48BC10E5112B}"/>
              </a:ext>
            </a:extLst>
          </p:cNvPr>
          <p:cNvCxnSpPr>
            <a:cxnSpLocks/>
          </p:cNvCxnSpPr>
          <p:nvPr/>
        </p:nvCxnSpPr>
        <p:spPr>
          <a:xfrm>
            <a:off x="11146654" y="2117430"/>
            <a:ext cx="360000" cy="0"/>
          </a:xfrm>
          <a:prstGeom prst="line">
            <a:avLst/>
          </a:prstGeom>
          <a:ln w="28575">
            <a:solidFill>
              <a:srgbClr val="BA8E0E">
                <a:alpha val="50196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5615124-2E21-25EC-C808-6AED13D9C11F}"/>
              </a:ext>
            </a:extLst>
          </p:cNvPr>
          <p:cNvCxnSpPr>
            <a:cxnSpLocks/>
          </p:cNvCxnSpPr>
          <p:nvPr/>
        </p:nvCxnSpPr>
        <p:spPr>
          <a:xfrm>
            <a:off x="11256446" y="2575220"/>
            <a:ext cx="360000" cy="0"/>
          </a:xfrm>
          <a:prstGeom prst="line">
            <a:avLst/>
          </a:prstGeom>
          <a:ln w="28575">
            <a:solidFill>
              <a:srgbClr val="BA8E0E">
                <a:alpha val="50196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3F40912-9A0F-E7AB-C12E-885447192D22}"/>
              </a:ext>
            </a:extLst>
          </p:cNvPr>
          <p:cNvCxnSpPr>
            <a:cxnSpLocks/>
          </p:cNvCxnSpPr>
          <p:nvPr/>
        </p:nvCxnSpPr>
        <p:spPr>
          <a:xfrm>
            <a:off x="10651762" y="3018720"/>
            <a:ext cx="360000" cy="0"/>
          </a:xfrm>
          <a:prstGeom prst="line">
            <a:avLst/>
          </a:prstGeom>
          <a:ln w="28575">
            <a:solidFill>
              <a:srgbClr val="BA8E0E">
                <a:alpha val="50196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1F918F4-E0EA-E63C-28D8-F46F74FA996C}"/>
              </a:ext>
            </a:extLst>
          </p:cNvPr>
          <p:cNvCxnSpPr>
            <a:cxnSpLocks/>
          </p:cNvCxnSpPr>
          <p:nvPr/>
        </p:nvCxnSpPr>
        <p:spPr>
          <a:xfrm>
            <a:off x="11181065" y="3473233"/>
            <a:ext cx="360000" cy="0"/>
          </a:xfrm>
          <a:prstGeom prst="line">
            <a:avLst/>
          </a:prstGeom>
          <a:ln w="28575">
            <a:solidFill>
              <a:srgbClr val="BA8E0E">
                <a:alpha val="50196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0A9E95F-DBB1-35BE-3E60-1C362DB644B1}"/>
              </a:ext>
            </a:extLst>
          </p:cNvPr>
          <p:cNvCxnSpPr>
            <a:cxnSpLocks/>
          </p:cNvCxnSpPr>
          <p:nvPr/>
        </p:nvCxnSpPr>
        <p:spPr>
          <a:xfrm>
            <a:off x="10813736" y="3920012"/>
            <a:ext cx="360000" cy="0"/>
          </a:xfrm>
          <a:prstGeom prst="line">
            <a:avLst/>
          </a:prstGeom>
          <a:ln w="28575">
            <a:solidFill>
              <a:srgbClr val="BA8E0E">
                <a:alpha val="50196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09CACE5-E925-D097-B119-07D87EF37C91}"/>
              </a:ext>
            </a:extLst>
          </p:cNvPr>
          <p:cNvCxnSpPr>
            <a:cxnSpLocks/>
          </p:cNvCxnSpPr>
          <p:nvPr/>
        </p:nvCxnSpPr>
        <p:spPr>
          <a:xfrm>
            <a:off x="10825208" y="4374524"/>
            <a:ext cx="360000" cy="0"/>
          </a:xfrm>
          <a:prstGeom prst="line">
            <a:avLst/>
          </a:prstGeom>
          <a:ln w="28575">
            <a:solidFill>
              <a:srgbClr val="BA8E0E">
                <a:alpha val="50196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316A5974-5789-6D46-254A-6A98F8C82AEC}"/>
              </a:ext>
            </a:extLst>
          </p:cNvPr>
          <p:cNvCxnSpPr>
            <a:cxnSpLocks/>
          </p:cNvCxnSpPr>
          <p:nvPr/>
        </p:nvCxnSpPr>
        <p:spPr>
          <a:xfrm>
            <a:off x="10643567" y="4825170"/>
            <a:ext cx="360000" cy="0"/>
          </a:xfrm>
          <a:prstGeom prst="line">
            <a:avLst/>
          </a:prstGeom>
          <a:ln w="28575">
            <a:solidFill>
              <a:srgbClr val="BA8E0E">
                <a:alpha val="50196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3B86D68-FC69-3275-F798-A3422A717585}"/>
              </a:ext>
            </a:extLst>
          </p:cNvPr>
          <p:cNvCxnSpPr>
            <a:cxnSpLocks/>
          </p:cNvCxnSpPr>
          <p:nvPr/>
        </p:nvCxnSpPr>
        <p:spPr>
          <a:xfrm>
            <a:off x="10831762" y="5275816"/>
            <a:ext cx="360000" cy="0"/>
          </a:xfrm>
          <a:prstGeom prst="line">
            <a:avLst/>
          </a:prstGeom>
          <a:ln w="28575">
            <a:solidFill>
              <a:srgbClr val="BA8E0E">
                <a:alpha val="50196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85522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econd Aid">
      <a:dk1>
        <a:srgbClr val="009739"/>
      </a:dk1>
      <a:lt1>
        <a:sysClr val="window" lastClr="FFFFFF"/>
      </a:lt1>
      <a:dk2>
        <a:srgbClr val="008333"/>
      </a:dk2>
      <a:lt2>
        <a:srgbClr val="E8E8E8"/>
      </a:lt2>
      <a:accent1>
        <a:srgbClr val="FFC926"/>
      </a:accent1>
      <a:accent2>
        <a:srgbClr val="BA8E0E"/>
      </a:accent2>
      <a:accent3>
        <a:srgbClr val="95720B"/>
      </a:accent3>
      <a:accent4>
        <a:srgbClr val="B20000"/>
      </a:accent4>
      <a:accent5>
        <a:srgbClr val="8E0000"/>
      </a:accent5>
      <a:accent6>
        <a:srgbClr val="171717"/>
      </a:accent6>
      <a:hlink>
        <a:srgbClr val="008333"/>
      </a:hlink>
      <a:folHlink>
        <a:srgbClr val="008333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1770</TotalTime>
  <Words>633</Words>
  <Application>Microsoft Office PowerPoint</Application>
  <PresentationFormat>Widescreen</PresentationFormat>
  <Paragraphs>164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Aptos</vt:lpstr>
      <vt:lpstr>Montserrat Light</vt:lpstr>
      <vt:lpstr>Montserrat Medium</vt:lpstr>
      <vt:lpstr>Montserrat</vt:lpstr>
      <vt:lpstr>Arial</vt:lpstr>
      <vt:lpstr>Font Awesome 6 Pro Solid</vt:lpstr>
      <vt:lpstr>Montserrat ExtraBold</vt:lpstr>
      <vt:lpstr>Aptos Display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Hakeem Javaid</dc:creator>
  <cp:lastModifiedBy>Hakeem Javaid</cp:lastModifiedBy>
  <cp:revision>44</cp:revision>
  <dcterms:created xsi:type="dcterms:W3CDTF">2026-06-20T09:41:27Z</dcterms:created>
  <dcterms:modified xsi:type="dcterms:W3CDTF">2026-07-05T06:07:20Z</dcterms:modified>
</cp:coreProperties>
</file>